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668" r:id="rId2"/>
    <p:sldId id="658" r:id="rId3"/>
    <p:sldId id="650" r:id="rId4"/>
    <p:sldId id="659" r:id="rId5"/>
    <p:sldId id="678" r:id="rId6"/>
    <p:sldId id="679" r:id="rId7"/>
    <p:sldId id="680" r:id="rId8"/>
    <p:sldId id="681" r:id="rId9"/>
    <p:sldId id="685" r:id="rId10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4F5A9"/>
    <a:srgbClr val="FFFF00"/>
    <a:srgbClr val="3399FF"/>
    <a:srgbClr val="FFE07D"/>
    <a:srgbClr val="F3F9FA"/>
    <a:srgbClr val="FFFE7D"/>
    <a:srgbClr val="FFCC99"/>
    <a:srgbClr val="FF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8" autoAdjust="0"/>
    <p:restoredTop sz="94660"/>
  </p:normalViewPr>
  <p:slideViewPr>
    <p:cSldViewPr>
      <p:cViewPr>
        <p:scale>
          <a:sx n="118" d="100"/>
          <a:sy n="118" d="100"/>
        </p:scale>
        <p:origin x="-171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50475" cy="4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5" tIns="45768" rIns="91535" bIns="457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41" y="2"/>
            <a:ext cx="2950475" cy="4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5" tIns="45768" rIns="91535" bIns="457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2156"/>
            <a:ext cx="2950475" cy="4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5" tIns="45768" rIns="91535" bIns="457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41" y="9442156"/>
            <a:ext cx="2950475" cy="4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5" tIns="45768" rIns="91535" bIns="457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533757-1E10-4DCF-832B-29E8FCD8C0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36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50475" cy="4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5" tIns="45768" rIns="91535" bIns="457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41" y="2"/>
            <a:ext cx="2950475" cy="4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5" tIns="45768" rIns="91535" bIns="457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80" y="4721940"/>
            <a:ext cx="5447030" cy="447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5" tIns="45768" rIns="91535" bIns="45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2156"/>
            <a:ext cx="2950475" cy="4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5" tIns="45768" rIns="91535" bIns="457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41" y="9442156"/>
            <a:ext cx="2950475" cy="4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5" tIns="45768" rIns="91535" bIns="457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182E70-795E-48B3-8F23-986365202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844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FFFAE-3E23-41E2-91C7-2E08969BB8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D1264-DC4E-4280-828C-7D68055E6B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9B285-5507-4251-841C-423AAA509E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EBEC-BB05-4897-A576-E2E3009F8E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E9E7-42D8-4BB8-95BF-2C3A15DE77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D416-CEF9-48A4-A428-4B9515D940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9ABE5-B6B1-4DB0-AB8B-46FF669E21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87CE-B69D-47F4-BC54-489542A271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BC62-577F-4475-A78A-BC20AA6E7E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4E2F7-6521-4A85-BEF5-F915B75440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mpmpk.ru/gi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" y="1"/>
            <a:ext cx="9143999" cy="4581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0" name="Прямоугольник 10"/>
          <p:cNvSpPr>
            <a:spLocks noChangeArrowheads="1"/>
          </p:cNvSpPr>
          <p:nvPr/>
        </p:nvSpPr>
        <p:spPr bwMode="auto">
          <a:xfrm>
            <a:off x="214282" y="642918"/>
            <a:ext cx="8713788" cy="169277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4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 В 2022 ГОДУ </a:t>
            </a:r>
            <a:endParaRPr lang="ru-RU" altLang="ru-RU" sz="4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643446"/>
            <a:ext cx="4876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3">
            <a:extLst>
              <a:ext uri="{FF2B5EF4-FFF2-40B4-BE49-F238E27FC236}">
                <a16:creationId xmlns:a16="http://schemas.microsoft.com/office/drawing/2014/main" xmlns="" id="{C573CC1A-6C77-4C85-B187-CC31F78219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3521" y="1354110"/>
          <a:ext cx="8282083" cy="5219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282083">
                  <a:extLst>
                    <a:ext uri="{9D8B030D-6E8A-4147-A177-3AD203B41FA5}">
                      <a16:colId xmlns:a16="http://schemas.microsoft.com/office/drawing/2014/main" xmlns="" val="3665358060"/>
                    </a:ext>
                  </a:extLst>
                </a:gridCol>
              </a:tblGrid>
              <a:tr h="521931">
                <a:tc>
                  <a:txBody>
                    <a:bodyPr/>
                    <a:lstStyle/>
                    <a:p>
                      <a:pPr marL="0" marR="0" lvl="0" indent="0" algn="ctr" defTabSz="1507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>
                        <a:solidFill>
                          <a:srgbClr val="0F558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1590" marR="41590" marT="20795" marB="20795" anchor="ctr"/>
                </a:tc>
                <a:extLst>
                  <a:ext uri="{0D108BD9-81ED-4DB2-BD59-A6C34878D82A}">
                    <a16:rowId xmlns:a16="http://schemas.microsoft.com/office/drawing/2014/main" xmlns="" val="1085345465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FC6345-22AA-4ED2-B83F-91779E5F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089CD9-B0BF-4730-BA50-EDC85EF9F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496" y="1397582"/>
            <a:ext cx="5668288" cy="778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19" b="1" dirty="0"/>
              <a:t>Новые технологии с 2023 во всех регионах!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16CEB3-08B7-42BB-8F53-F94C3D00F3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522" y="1951041"/>
            <a:ext cx="2513055" cy="3556085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A05F6C98-1453-4C24-B7F3-7B5582A2325B}"/>
              </a:ext>
            </a:extLst>
          </p:cNvPr>
          <p:cNvSpPr txBox="1">
            <a:spLocks/>
          </p:cNvSpPr>
          <p:nvPr/>
        </p:nvSpPr>
        <p:spPr>
          <a:xfrm>
            <a:off x="429830" y="1413249"/>
            <a:ext cx="2460438" cy="553458"/>
          </a:xfrm>
          <a:prstGeom prst="rect">
            <a:avLst/>
          </a:prstGeom>
        </p:spPr>
        <p:txBody>
          <a:bodyPr vert="horz" lIns="41590" tIns="20795" rIns="41590" bIns="20795" rtlCol="0">
            <a:normAutofit/>
          </a:bodyPr>
          <a:lstStyle>
            <a:lvl1pPr marL="376932" indent="-376932" algn="l" defTabSz="1507730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2401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1130797" indent="-376932" algn="l" defTabSz="150773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7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884662" indent="-376932" algn="l" defTabSz="150773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2638527" indent="-376932" algn="l" defTabSz="150773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3392394" indent="-376932" algn="l" defTabSz="150773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4146256" indent="-376932" algn="l" defTabSz="150773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121" indent="-376932" algn="l" defTabSz="150773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3988" indent="-376932" algn="l" defTabSz="150773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7853" indent="-376932" algn="l" defTabSz="150773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55" dirty="0"/>
              <a:t>Письмо Рособрнадзора </a:t>
            </a:r>
            <a:br>
              <a:rPr lang="ru-RU" sz="1455" dirty="0"/>
            </a:br>
            <a:r>
              <a:rPr lang="ru-RU" sz="1455" dirty="0"/>
              <a:t>17.09.2021 №04-357</a:t>
            </a:r>
          </a:p>
          <a:p>
            <a:pPr marL="0" indent="0" algn="ctr">
              <a:buNone/>
            </a:pPr>
            <a:endParaRPr lang="ru-RU" sz="1455" dirty="0"/>
          </a:p>
        </p:txBody>
      </p:sp>
      <p:graphicFrame>
        <p:nvGraphicFramePr>
          <p:cNvPr id="9" name="Таблица 3">
            <a:extLst>
              <a:ext uri="{FF2B5EF4-FFF2-40B4-BE49-F238E27FC236}">
                <a16:creationId xmlns:a16="http://schemas.microsoft.com/office/drawing/2014/main" xmlns="" id="{A2577F6D-5CA3-455C-89B0-9FA7C9F2A3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22955" y="2747926"/>
          <a:ext cx="5062648" cy="13621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44277">
                  <a:extLst>
                    <a:ext uri="{9D8B030D-6E8A-4147-A177-3AD203B41FA5}">
                      <a16:colId xmlns:a16="http://schemas.microsoft.com/office/drawing/2014/main" xmlns="" val="3665358060"/>
                    </a:ext>
                  </a:extLst>
                </a:gridCol>
                <a:gridCol w="2518371">
                  <a:extLst>
                    <a:ext uri="{9D8B030D-6E8A-4147-A177-3AD203B41FA5}">
                      <a16:colId xmlns:a16="http://schemas.microsoft.com/office/drawing/2014/main" xmlns="" val="338834026"/>
                    </a:ext>
                  </a:extLst>
                </a:gridCol>
              </a:tblGrid>
              <a:tr h="327605">
                <a:tc gridSpan="2">
                  <a:txBody>
                    <a:bodyPr/>
                    <a:lstStyle/>
                    <a:p>
                      <a:pPr marL="0" marR="0" lvl="0" indent="0" algn="ctr" defTabSz="1507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F558F"/>
                          </a:solidFill>
                          <a:latin typeface="Century Gothic" pitchFamily="34" charset="0"/>
                        </a:rPr>
                        <a:t>Среднее время сканирования </a:t>
                      </a:r>
                      <a:endParaRPr lang="ru-RU" sz="1500" b="1" dirty="0">
                        <a:solidFill>
                          <a:srgbClr val="0F558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1590" marR="41590" marT="20795" marB="20795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507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0" kern="1200" dirty="0">
                        <a:solidFill>
                          <a:srgbClr val="0F558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85345465"/>
                  </a:ext>
                </a:extLst>
              </a:tr>
              <a:tr h="465545">
                <a:tc>
                  <a:txBody>
                    <a:bodyPr/>
                    <a:lstStyle/>
                    <a:p>
                      <a:pPr marL="0" marR="0" lvl="0" indent="0" algn="ctr" defTabSz="1507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F558F"/>
                          </a:solidFill>
                          <a:latin typeface="Century Gothic" panose="020B0502020202020204" pitchFamily="34" charset="0"/>
                        </a:rPr>
                        <a:t>Штаб</a:t>
                      </a:r>
                    </a:p>
                  </a:txBody>
                  <a:tcPr marL="41590" marR="41590" marT="20795" marB="20795" anchor="ctr"/>
                </a:tc>
                <a:tc>
                  <a:txBody>
                    <a:bodyPr/>
                    <a:lstStyle/>
                    <a:p>
                      <a:pPr marL="0" marR="0" lvl="0" indent="0" algn="ctr" defTabSz="1507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>
                          <a:solidFill>
                            <a:srgbClr val="0F558F"/>
                          </a:solidFill>
                          <a:latin typeface="Century Gothic" pitchFamily="34" charset="0"/>
                        </a:rPr>
                        <a:t>76</a:t>
                      </a:r>
                      <a:r>
                        <a:rPr lang="ru-RU" sz="1500" kern="1200" dirty="0">
                          <a:solidFill>
                            <a:srgbClr val="0F558F"/>
                          </a:solidFill>
                          <a:latin typeface="Century Gothic" pitchFamily="34" charset="0"/>
                        </a:rPr>
                        <a:t> минут</a:t>
                      </a:r>
                      <a:endParaRPr lang="ru-RU" sz="1500" b="0" kern="1200" dirty="0">
                        <a:solidFill>
                          <a:srgbClr val="0F558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1590" marR="41590" marT="20795" marB="20795" anchor="ctr"/>
                </a:tc>
                <a:extLst>
                  <a:ext uri="{0D108BD9-81ED-4DB2-BD59-A6C34878D82A}">
                    <a16:rowId xmlns:a16="http://schemas.microsoft.com/office/drawing/2014/main" xmlns="" val="1240030385"/>
                  </a:ext>
                </a:extLst>
              </a:tr>
              <a:tr h="568999">
                <a:tc>
                  <a:txBody>
                    <a:bodyPr/>
                    <a:lstStyle/>
                    <a:p>
                      <a:pPr marL="0" marR="0" lvl="0" indent="0" algn="ctr" defTabSz="1507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F558F"/>
                          </a:solidFill>
                          <a:latin typeface="Century Gothic" panose="020B0502020202020204" pitchFamily="34" charset="0"/>
                        </a:rPr>
                        <a:t>Аудитория</a:t>
                      </a:r>
                    </a:p>
                  </a:txBody>
                  <a:tcPr marL="41590" marR="41590" marT="20795" marB="20795" anchor="ctr"/>
                </a:tc>
                <a:tc>
                  <a:txBody>
                    <a:bodyPr/>
                    <a:lstStyle/>
                    <a:p>
                      <a:pPr marL="0" marR="0" lvl="0" indent="0" algn="ctr" defTabSz="1507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>
                          <a:solidFill>
                            <a:srgbClr val="0F558F"/>
                          </a:solidFill>
                          <a:latin typeface="Century Gothic" pitchFamily="34" charset="0"/>
                        </a:rPr>
                        <a:t>8</a:t>
                      </a:r>
                      <a:r>
                        <a:rPr lang="ru-RU" sz="2700" kern="1200" dirty="0">
                          <a:solidFill>
                            <a:srgbClr val="0F558F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rgbClr val="0F558F"/>
                          </a:solidFill>
                          <a:latin typeface="Century Gothic" pitchFamily="34" charset="0"/>
                        </a:rPr>
                        <a:t>минут</a:t>
                      </a:r>
                      <a:endParaRPr lang="ru-RU" sz="1500" b="0" kern="1200" dirty="0">
                        <a:solidFill>
                          <a:srgbClr val="0F558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1590" marR="41590" marT="20795" marB="20795" anchor="ctr"/>
                </a:tc>
                <a:extLst>
                  <a:ext uri="{0D108BD9-81ED-4DB2-BD59-A6C34878D82A}">
                    <a16:rowId xmlns:a16="http://schemas.microsoft.com/office/drawing/2014/main" xmlns="" val="3049999590"/>
                  </a:ext>
                </a:extLst>
              </a:tr>
            </a:tbl>
          </a:graphicData>
        </a:graphic>
      </p:graphicFrame>
      <p:graphicFrame>
        <p:nvGraphicFramePr>
          <p:cNvPr id="15" name="Таблица 3">
            <a:extLst>
              <a:ext uri="{FF2B5EF4-FFF2-40B4-BE49-F238E27FC236}">
                <a16:creationId xmlns:a16="http://schemas.microsoft.com/office/drawing/2014/main" xmlns="" id="{7DF1EE8C-916F-451D-B36F-4486FE7A9E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17316" y="4981959"/>
          <a:ext cx="5668288" cy="5219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68288">
                  <a:extLst>
                    <a:ext uri="{9D8B030D-6E8A-4147-A177-3AD203B41FA5}">
                      <a16:colId xmlns:a16="http://schemas.microsoft.com/office/drawing/2014/main" xmlns="" val="3665358060"/>
                    </a:ext>
                  </a:extLst>
                </a:gridCol>
              </a:tblGrid>
              <a:tr h="521931">
                <a:tc>
                  <a:txBody>
                    <a:bodyPr/>
                    <a:lstStyle/>
                    <a:p>
                      <a:pPr marL="0" marR="0" lvl="0" indent="0" algn="ctr" defTabSz="1507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>
                        <a:solidFill>
                          <a:srgbClr val="0F558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1590" marR="41590" marT="20795" marB="20795" anchor="ctr"/>
                </a:tc>
                <a:extLst>
                  <a:ext uri="{0D108BD9-81ED-4DB2-BD59-A6C34878D82A}">
                    <a16:rowId xmlns:a16="http://schemas.microsoft.com/office/drawing/2014/main" xmlns="" val="10853454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6CCC9B-A0B2-42A1-8806-6E8303F35FAC}"/>
              </a:ext>
            </a:extLst>
          </p:cNvPr>
          <p:cNvSpPr txBox="1"/>
          <p:nvPr/>
        </p:nvSpPr>
        <p:spPr>
          <a:xfrm>
            <a:off x="3348243" y="4981959"/>
            <a:ext cx="4932601" cy="59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55" b="1" dirty="0">
                <a:solidFill>
                  <a:srgbClr val="0F558F"/>
                </a:solidFill>
                <a:latin typeface="Century Gothic" pitchFamily="34" charset="0"/>
              </a:rPr>
              <a:t>Основные методические рекомендации для ППЭ</a:t>
            </a:r>
            <a:br>
              <a:rPr lang="ru-RU" sz="1455" b="1" dirty="0">
                <a:solidFill>
                  <a:srgbClr val="0F558F"/>
                </a:solidFill>
                <a:latin typeface="Century Gothic" pitchFamily="34" charset="0"/>
              </a:rPr>
            </a:br>
            <a:r>
              <a:rPr lang="ru-RU" sz="1819" b="1" dirty="0">
                <a:solidFill>
                  <a:srgbClr val="0F558F"/>
                </a:solidFill>
                <a:latin typeface="Century Gothic" pitchFamily="34" charset="0"/>
              </a:rPr>
              <a:t>с 2022 по новым технологиям</a:t>
            </a:r>
            <a:endParaRPr lang="ru-RU" sz="1819" b="1" dirty="0">
              <a:solidFill>
                <a:srgbClr val="0F55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Тренировочные мероприятия ГИА-9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2548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Даты проведения </a:t>
            </a:r>
            <a:r>
              <a:rPr lang="ru-RU" sz="2800" dirty="0"/>
              <a:t>– январь – февраль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Предметы</a:t>
            </a:r>
            <a:r>
              <a:rPr lang="ru-RU" sz="2800" dirty="0"/>
              <a:t> – РУС, МАТ, ГЕО, ЛИТ, ОБЩ, ФИЗ, НЕМ, ФРА, ИСП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Участники</a:t>
            </a:r>
            <a:r>
              <a:rPr lang="ru-RU" sz="2800" dirty="0"/>
              <a:t> – все учащиеся 9-х классов, выбравшие этот предмет для сдачи ГИА-9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377" y="4134559"/>
            <a:ext cx="873747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Для того, чтобы учащийся был назначен на </a:t>
            </a:r>
            <a:r>
              <a:rPr lang="ru-RU" sz="2000" dirty="0" smtClean="0"/>
              <a:t>тренировочное мероприятие по </a:t>
            </a:r>
            <a:r>
              <a:rPr lang="ru-RU" sz="2000" dirty="0"/>
              <a:t>соответствующему предмету, </a:t>
            </a:r>
            <a:r>
              <a:rPr lang="ru-RU" sz="2000" dirty="0" smtClean="0"/>
              <a:t>он должен быть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назначен на экзамен ГИА-9 в «</a:t>
            </a:r>
            <a:r>
              <a:rPr lang="ru-RU" sz="2000" dirty="0">
                <a:solidFill>
                  <a:srgbClr val="FF0000"/>
                </a:solidFill>
              </a:rPr>
              <a:t>Параграф» </a:t>
            </a:r>
            <a:r>
              <a:rPr lang="ru-RU" sz="2000" dirty="0" smtClean="0">
                <a:solidFill>
                  <a:srgbClr val="FF0000"/>
                </a:solidFill>
              </a:rPr>
              <a:t>до 20 </a:t>
            </a:r>
            <a:r>
              <a:rPr lang="ru-RU" sz="2000" dirty="0">
                <a:solidFill>
                  <a:srgbClr val="FF0000"/>
                </a:solidFill>
              </a:rPr>
              <a:t>декабря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pPr algn="ctr"/>
            <a:r>
              <a:rPr lang="ru-RU" sz="2000" dirty="0"/>
              <a:t>После с </a:t>
            </a:r>
            <a:r>
              <a:rPr lang="ru-RU" sz="2000" dirty="0" smtClean="0"/>
              <a:t>20 </a:t>
            </a:r>
            <a:r>
              <a:rPr lang="ru-RU" sz="2000" dirty="0"/>
              <a:t>декабря по 1 марта участник ГИА-9 может поменять выбранные предметы,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но </a:t>
            </a:r>
            <a:r>
              <a:rPr lang="ru-RU" sz="2000" dirty="0"/>
              <a:t>участвовать в тренировочных мероприятиях не будет</a:t>
            </a:r>
          </a:p>
        </p:txBody>
      </p:sp>
    </p:spTree>
    <p:extLst>
      <p:ext uri="{BB962C8B-B14F-4D97-AF65-F5344CB8AC3E}">
        <p14:creationId xmlns:p14="http://schemas.microsoft.com/office/powerpoint/2010/main" val="22697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18047"/>
            <a:ext cx="8518401" cy="56673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Итоговое сочинение (изложение)</a:t>
            </a:r>
            <a:r>
              <a:rPr lang="en-US" b="1" dirty="0" smtClean="0"/>
              <a:t> </a:t>
            </a:r>
            <a:r>
              <a:rPr lang="ru-RU" b="1" dirty="0" smtClean="0"/>
              <a:t>(ИС-</a:t>
            </a:r>
            <a:r>
              <a:rPr lang="en-US" b="1" dirty="0" smtClean="0"/>
              <a:t>11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1862346"/>
          </a:xfrm>
        </p:spPr>
        <p:txBody>
          <a:bodyPr/>
          <a:lstStyle/>
          <a:p>
            <a:r>
              <a:rPr lang="ru-RU" sz="3000" dirty="0" smtClean="0"/>
              <a:t>1 декабря 2021 г.</a:t>
            </a:r>
          </a:p>
          <a:p>
            <a:r>
              <a:rPr lang="ru-RU" sz="3000" dirty="0" smtClean="0"/>
              <a:t>2 февраля 2022 г.</a:t>
            </a:r>
          </a:p>
          <a:p>
            <a:r>
              <a:rPr lang="ru-RU" sz="3000" dirty="0" smtClean="0"/>
              <a:t>4 мая 2022 г.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42111" y="3573016"/>
            <a:ext cx="82296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b="1" kern="0" dirty="0" smtClean="0"/>
              <a:t>Итоговое собеседование (ИС-9)</a:t>
            </a:r>
            <a:endParaRPr lang="ru-RU" b="1" kern="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42111" y="4230950"/>
            <a:ext cx="8229600" cy="186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3000" kern="0" dirty="0" smtClean="0"/>
              <a:t>9 февраля 2022 г.</a:t>
            </a:r>
          </a:p>
          <a:p>
            <a:r>
              <a:rPr lang="ru-RU" sz="3000" kern="0" dirty="0" smtClean="0"/>
              <a:t>9 марта 2022 г.</a:t>
            </a:r>
          </a:p>
          <a:p>
            <a:r>
              <a:rPr lang="ru-RU" sz="3000" kern="0" dirty="0" smtClean="0"/>
              <a:t>16 мая 2022 г.</a:t>
            </a:r>
            <a:endParaRPr lang="ru-RU" sz="3000" kern="0" dirty="0"/>
          </a:p>
        </p:txBody>
      </p:sp>
    </p:spTree>
    <p:extLst>
      <p:ext uri="{BB962C8B-B14F-4D97-AF65-F5344CB8AC3E}">
        <p14:creationId xmlns:p14="http://schemas.microsoft.com/office/powerpoint/2010/main" val="17400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к ГИА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928670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 регистрации каждый участник должен подписывать заявление, согласие на обработку персональных данных и памятку участника ГИА.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к ГИА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928670"/>
            <a:ext cx="885831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dirty="0" smtClean="0"/>
              <a:t>Указать должности в ППЭ сотрудникам ОО, которые будут принимать участие в ГИА-2022 в роли организаторов, технических специалистов, членов ГЭК и руководителей ППЭ.</a:t>
            </a:r>
            <a:r>
              <a:rPr lang="ru-RU" sz="2800" b="1" dirty="0" smtClean="0"/>
              <a:t> </a:t>
            </a:r>
          </a:p>
          <a:p>
            <a:pPr lvl="0" fontAlgn="base"/>
            <a:endParaRPr lang="ru-RU" sz="2800" b="1" dirty="0" smtClean="0"/>
          </a:p>
          <a:p>
            <a:pPr lvl="0" fontAlgn="base"/>
            <a:r>
              <a:rPr lang="ru-RU" sz="2800" b="1" dirty="0" smtClean="0"/>
              <a:t>Проверить адрес электронной почты</a:t>
            </a:r>
            <a:r>
              <a:rPr lang="ru-RU" sz="2800" dirty="0" smtClean="0"/>
              <a:t> в карточках </a:t>
            </a:r>
            <a:r>
              <a:rPr lang="ru-RU" sz="2800" b="1" dirty="0" smtClean="0"/>
              <a:t>ВСЕХ</a:t>
            </a:r>
            <a:r>
              <a:rPr lang="ru-RU" sz="2800" dirty="0" smtClean="0"/>
              <a:t> сотрудников ОО, которые будут принимать участие в ГИА.</a:t>
            </a:r>
          </a:p>
          <a:p>
            <a:pPr lvl="0" fontAlgn="base"/>
            <a:r>
              <a:rPr lang="ru-RU" sz="2800" b="1" dirty="0" smtClean="0"/>
              <a:t>Проверить номер мобильного телефон</a:t>
            </a:r>
            <a:r>
              <a:rPr lang="ru-RU" sz="2800" dirty="0" smtClean="0"/>
              <a:t> в карточках сотрудников ОО, которые будут принимать участие в ГИА в должностях технических специалистов, членов ГЭК и руководителей ППЭ.</a:t>
            </a:r>
          </a:p>
          <a:p>
            <a:pPr lvl="0" fontAlgn="base"/>
            <a:endParaRPr lang="ru-RU" sz="3200" dirty="0" smtClean="0"/>
          </a:p>
          <a:p>
            <a:pPr lvl="0" fontAlgn="base"/>
            <a:endParaRPr lang="ru-RU" sz="3200" dirty="0" smtClean="0"/>
          </a:p>
          <a:p>
            <a:pPr lvl="0" fontAlgn="base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189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"/>
            <a:ext cx="9143999" cy="4581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0" i="0">
              <a:solidFill>
                <a:prstClr val="white"/>
              </a:solidFill>
            </a:endParaRPr>
          </a:p>
        </p:txBody>
      </p:sp>
      <p:pic>
        <p:nvPicPr>
          <p:cNvPr id="3686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Прямоугольник 10"/>
          <p:cNvSpPr>
            <a:spLocks noChangeArrowheads="1"/>
          </p:cNvSpPr>
          <p:nvPr/>
        </p:nvSpPr>
        <p:spPr bwMode="auto">
          <a:xfrm>
            <a:off x="285750" y="714375"/>
            <a:ext cx="8713788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ГИА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УЧАСТНИКОВ С ОВЗ, </a:t>
            </a:r>
            <a:r>
              <a:rPr lang="ru-RU" sz="48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инвалидов, обучающихся на дому</a:t>
            </a:r>
            <a:endParaRPr lang="ru-RU" sz="48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5840435"/>
          </a:xfrm>
        </p:spPr>
        <p:txBody>
          <a:bodyPr/>
          <a:lstStyle/>
          <a:p>
            <a:pPr marL="0" indent="0">
              <a:buNone/>
            </a:pP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http://gmpmpk.ru/gia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сайт ЦПМПК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запись на подачу документов                            по телефону 572-29-21                                      по понедельникам с 10:00 до 20:00                                                                     по вторникам с 10:00 до 14:00.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ГБУ ЦДК: г. Санкт-Петербург, Лиговский пр., д. 46, лит. А.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Заявление из БД Параграф с отметкой в поле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«Прошу создать условия для сдачи экзаменов…»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 l="15000" t="17928" r="29687" b="16666"/>
          <a:stretch>
            <a:fillRect/>
          </a:stretch>
        </p:blipFill>
        <p:spPr bwMode="auto">
          <a:xfrm>
            <a:off x="714347" y="1142984"/>
            <a:ext cx="8073481" cy="536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500034" y="5786454"/>
            <a:ext cx="857256" cy="5715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23609</TotalTime>
  <Words>306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Новые технологии</vt:lpstr>
      <vt:lpstr>Тренировочные мероприятия ГИА-9</vt:lpstr>
      <vt:lpstr>Итоговое сочинение (изложение) (ИС-11)</vt:lpstr>
      <vt:lpstr>Подготовка к ГИА - 2022 </vt:lpstr>
      <vt:lpstr>Подготовка к ГИА - 2022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Технологические вопросы организации проведения ОГЭ по информатике</dc:title>
  <dc:creator>bvl</dc:creator>
  <cp:lastModifiedBy>user</cp:lastModifiedBy>
  <cp:revision>622</cp:revision>
  <cp:lastPrinted>2021-11-12T05:44:25Z</cp:lastPrinted>
  <dcterms:created xsi:type="dcterms:W3CDTF">2016-10-12T09:11:36Z</dcterms:created>
  <dcterms:modified xsi:type="dcterms:W3CDTF">2021-11-12T05:51:47Z</dcterms:modified>
</cp:coreProperties>
</file>