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40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66" d="100"/>
          <a:sy n="66" d="100"/>
        </p:scale>
        <p:origin x="-486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11/27/2018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ftn2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7EBDA4-B233-4E35-B17E-007EEBF5F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32223"/>
            <a:ext cx="10207752" cy="3035808"/>
          </a:xfrm>
        </p:spPr>
        <p:txBody>
          <a:bodyPr/>
          <a:lstStyle/>
          <a:p>
            <a:pPr algn="ctr"/>
            <a:r>
              <a:rPr lang="ru-RU" sz="4800" dirty="0"/>
              <a:t>Индивидуальный проект </a:t>
            </a:r>
            <a:br>
              <a:rPr lang="ru-RU" sz="4800" dirty="0"/>
            </a:br>
            <a:r>
              <a:rPr lang="ru-RU" sz="4800" cap="none" dirty="0" smtClean="0"/>
              <a:t>как предмет учебного плана, </a:t>
            </a:r>
            <a:br>
              <a:rPr lang="ru-RU" sz="4800" cap="none" dirty="0" smtClean="0"/>
            </a:br>
            <a:r>
              <a:rPr lang="ru-RU" sz="4800" dirty="0" smtClean="0"/>
              <a:t>10 </a:t>
            </a:r>
            <a:r>
              <a:rPr lang="ru-RU" sz="4800" cap="none" dirty="0" smtClean="0"/>
              <a:t>класс (ФГОС)</a:t>
            </a:r>
            <a:endParaRPr lang="ru-RU" sz="4800" cap="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188383-EC24-45D0-8EA1-2F97FDF94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Юлия Дмитриевна Башкина</a:t>
            </a:r>
            <a:r>
              <a:rPr lang="ru-RU" sz="1800" dirty="0"/>
              <a:t>,</a:t>
            </a:r>
          </a:p>
          <a:p>
            <a:r>
              <a:rPr lang="ru-RU" sz="1800" dirty="0"/>
              <a:t>кандидат психологических наук,</a:t>
            </a:r>
          </a:p>
          <a:p>
            <a:r>
              <a:rPr lang="ru-RU" sz="1800" dirty="0"/>
              <a:t>методист ГБОУ гимназии № 406 Пушкинского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7552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83AF10-2C72-4C13-B0A1-873B6066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ФГОС СОО п.11 Индивидуальный 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96D97B-0111-4222-AFF2-74E3E72B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2070608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52C1F6F-2B79-43EF-A372-AEDA675C2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97680"/>
              </p:ext>
            </p:extLst>
          </p:nvPr>
        </p:nvGraphicFramePr>
        <p:xfrm>
          <a:off x="624840" y="1315974"/>
          <a:ext cx="106832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120">
                  <a:extLst>
                    <a:ext uri="{9D8B030D-6E8A-4147-A177-3AD203B41FA5}">
                      <a16:colId xmlns="" xmlns:a16="http://schemas.microsoft.com/office/drawing/2014/main" val="1407821645"/>
                    </a:ext>
                  </a:extLst>
                </a:gridCol>
                <a:gridCol w="5532120">
                  <a:extLst>
                    <a:ext uri="{9D8B030D-6E8A-4147-A177-3AD203B41FA5}">
                      <a16:colId xmlns="" xmlns:a16="http://schemas.microsoft.com/office/drawing/2014/main" val="2531039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Требования к организации: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dirty="0"/>
                        <a:t>Требования к результатам: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512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 под руководством учителя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тьютера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по выбранной теме в рамках одного или нескольких предметов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выполняется обучающимся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1 или 2 лет в рамках учебного времени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специально отведенного учебным планом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должен быть представлен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виде завершенного учебного исследования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разработанного проекта: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конструкторского,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инженерного.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навыков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коммуникативной, учебно-исследовательской деятельности, критического мышления;</a:t>
                      </a:r>
                    </a:p>
                    <a:p>
                      <a:pPr marL="0"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навыков проектной деятельности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самостоятельного применения приобретенных знаний и способов действий при решении различных задач;</a:t>
                      </a: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</a:t>
                      </a:r>
                    </a:p>
                    <a:p>
                      <a:pPr marL="0"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396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136740-F73C-4476-AE33-86739BB1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Примерный учебный план</a:t>
            </a:r>
            <a:r>
              <a:rPr lang="ru-RU" sz="2800" b="1" cap="none" dirty="0"/>
              <a:t> </a:t>
            </a:r>
            <a:br>
              <a:rPr lang="ru-RU" sz="2800" b="1" cap="none" dirty="0"/>
            </a:br>
            <a:r>
              <a:rPr lang="ru-RU" sz="2800" b="1" dirty="0"/>
              <a:t>(</a:t>
            </a:r>
            <a:r>
              <a:rPr lang="ru-RU" sz="2800" b="1" cap="none" dirty="0"/>
              <a:t>из реестра примерных ООП)</a:t>
            </a:r>
            <a:endParaRPr lang="ru-RU" sz="28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15BB719-7DDC-48C4-A6F3-BC11E567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1985"/>
              </p:ext>
            </p:extLst>
          </p:nvPr>
        </p:nvGraphicFramePr>
        <p:xfrm>
          <a:off x="882469" y="1537680"/>
          <a:ext cx="10210800" cy="4550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665">
                  <a:extLst>
                    <a:ext uri="{9D8B030D-6E8A-4147-A177-3AD203B41FA5}">
                      <a16:colId xmlns="" xmlns:a16="http://schemas.microsoft.com/office/drawing/2014/main" val="2298673335"/>
                    </a:ext>
                  </a:extLst>
                </a:gridCol>
                <a:gridCol w="3255411">
                  <a:extLst>
                    <a:ext uri="{9D8B030D-6E8A-4147-A177-3AD203B41FA5}">
                      <a16:colId xmlns="" xmlns:a16="http://schemas.microsoft.com/office/drawing/2014/main" val="3787577307"/>
                    </a:ext>
                  </a:extLst>
                </a:gridCol>
                <a:gridCol w="1845862">
                  <a:extLst>
                    <a:ext uri="{9D8B030D-6E8A-4147-A177-3AD203B41FA5}">
                      <a16:colId xmlns="" xmlns:a16="http://schemas.microsoft.com/office/drawing/2014/main" val="1136453233"/>
                    </a:ext>
                  </a:extLst>
                </a:gridCol>
                <a:gridCol w="1845862">
                  <a:extLst>
                    <a:ext uri="{9D8B030D-6E8A-4147-A177-3AD203B41FA5}">
                      <a16:colId xmlns="" xmlns:a16="http://schemas.microsoft.com/office/drawing/2014/main" val="2960020391"/>
                    </a:ext>
                  </a:extLst>
                </a:gridCol>
              </a:tblGrid>
              <a:tr h="19649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изучения предмета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7444529"/>
                  </a:ext>
                </a:extLst>
              </a:tr>
              <a:tr h="19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3437473354"/>
                  </a:ext>
                </a:extLst>
              </a:tr>
              <a:tr h="91994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  <a:hlinkClick r:id="rId2" action="ppaction://hlinkfile"/>
                        </a:rPr>
                        <a:t>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1840223532"/>
                  </a:ext>
                </a:extLst>
              </a:tr>
              <a:tr h="10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  <a:hlinkClick r:id="rId3" action="ppaction://hlinkfile"/>
                        </a:rPr>
                        <a:t>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97692074"/>
                  </a:ext>
                </a:extLst>
              </a:tr>
              <a:tr h="91994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3164312935"/>
                  </a:ext>
                </a:extLst>
              </a:tr>
              <a:tr h="19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Родная 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289688372"/>
                  </a:ext>
                </a:extLst>
              </a:tr>
              <a:tr h="19649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1433759066"/>
                  </a:ext>
                </a:extLst>
              </a:tr>
              <a:tr h="19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иностранный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2311031943"/>
                  </a:ext>
                </a:extLst>
              </a:tr>
              <a:tr h="405484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858115507"/>
                  </a:ext>
                </a:extLst>
              </a:tr>
              <a:tr h="91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3033976527"/>
                  </a:ext>
                </a:extLst>
              </a:tr>
              <a:tr h="1964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проект*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extLst>
                  <a:ext uri="{0D108BD9-81ED-4DB2-BD59-A6C34878D82A}">
                    <a16:rowId xmlns="" xmlns:a16="http://schemas.microsoft.com/office/drawing/2014/main" val="1172012656"/>
                  </a:ext>
                </a:extLst>
              </a:tr>
              <a:tr h="1964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 выбору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Элективные курсы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9857250"/>
                  </a:ext>
                </a:extLst>
              </a:tr>
              <a:tr h="1964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Факультативные курсы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393538"/>
                  </a:ext>
                </a:extLst>
              </a:tr>
              <a:tr h="919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2170/2590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2" marR="223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879111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05F5680-57B5-4CDD-8E1A-82C9628EA3B6}"/>
              </a:ext>
            </a:extLst>
          </p:cNvPr>
          <p:cNvSpPr/>
          <p:nvPr/>
        </p:nvSpPr>
        <p:spPr>
          <a:xfrm>
            <a:off x="740230" y="6266683"/>
            <a:ext cx="1074419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</a:rPr>
              <a:t>*Минимальный обязательный выбор учебных предметов на базовом или углубленном уровне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4581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465E99-EE73-4545-9AD5-B35396E4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индивидуальный проект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10F7C80-1527-4EAE-82A0-93426DF5A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834907"/>
              </p:ext>
            </p:extLst>
          </p:nvPr>
        </p:nvGraphicFramePr>
        <p:xfrm>
          <a:off x="1069975" y="2120900"/>
          <a:ext cx="100584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115">
                  <a:extLst>
                    <a:ext uri="{9D8B030D-6E8A-4147-A177-3AD203B41FA5}">
                      <a16:colId xmlns="" xmlns:a16="http://schemas.microsoft.com/office/drawing/2014/main" val="3268841988"/>
                    </a:ext>
                  </a:extLst>
                </a:gridCol>
                <a:gridCol w="5836285">
                  <a:extLst>
                    <a:ext uri="{9D8B030D-6E8A-4147-A177-3AD203B41FA5}">
                      <a16:colId xmlns="" xmlns:a16="http://schemas.microsoft.com/office/drawing/2014/main" val="4278392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Основные 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Основные 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2114051"/>
                  </a:ext>
                </a:extLst>
              </a:tr>
              <a:tr h="358974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Формирует </a:t>
                      </a:r>
                      <a:r>
                        <a:rPr lang="ru-RU" b="1" dirty="0"/>
                        <a:t>метапредметные результаты освоения ООП</a:t>
                      </a:r>
                      <a:r>
                        <a:rPr lang="ru-RU" dirty="0"/>
                        <a:t>: регулятивные, познавательные, коммуникативные УУД, определенные </a:t>
                      </a:r>
                      <a:r>
                        <a:rPr lang="ru-RU" dirty="0" smtClean="0"/>
                        <a:t>ФГОС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endParaRPr lang="ru-RU" dirty="0" smtClean="0"/>
                    </a:p>
                    <a:p>
                      <a:pPr marL="285750" indent="-285750">
                        <a:buFontTx/>
                        <a:buNone/>
                      </a:pPr>
                      <a:endParaRPr lang="ru-R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Создание </a:t>
                      </a:r>
                      <a:r>
                        <a:rPr lang="ru-RU" dirty="0"/>
                        <a:t>условий для перспективного </a:t>
                      </a:r>
                      <a:r>
                        <a:rPr lang="ru-RU" b="1" dirty="0"/>
                        <a:t>профессионального</a:t>
                      </a:r>
                      <a:r>
                        <a:rPr lang="ru-RU" dirty="0"/>
                        <a:t> самоопределения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/>
                        <a:t>Отсутствие УМК </a:t>
                      </a:r>
                      <a:r>
                        <a:rPr lang="ru-RU" dirty="0"/>
                        <a:t>(в т.ч. поурочного планирования и критерий оценивания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endParaRPr lang="ru-R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/>
                        <a:t>Методологическая неточность</a:t>
                      </a:r>
                      <a:r>
                        <a:rPr lang="ru-RU" dirty="0"/>
                        <a:t>, связанная с тем, что проектной деятельностью дети занимаются с начальной школы, а в качестве урока вводится только в 10 </a:t>
                      </a:r>
                      <a:r>
                        <a:rPr lang="ru-RU" dirty="0" smtClean="0"/>
                        <a:t>классе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endParaRPr lang="ru-R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СОО в большей степени ориентировано на </a:t>
                      </a:r>
                      <a:r>
                        <a:rPr lang="ru-RU" b="1" dirty="0"/>
                        <a:t>предметную подготовку обучающихся в рамках ЕГЭ</a:t>
                      </a:r>
                      <a:r>
                        <a:rPr lang="ru-RU" dirty="0"/>
                        <a:t>, тогда как Индивидуальный проект дисциплина метапредметного плана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387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0E651E-07F0-43E3-86D3-4FADFC5B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05" y="-44558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ПРОЕКТ </a:t>
            </a:r>
            <a:r>
              <a:rPr lang="ru-RU" sz="2800" b="1" cap="none" dirty="0" smtClean="0"/>
              <a:t>глазами десятиклассника</a:t>
            </a:r>
            <a:endParaRPr lang="ru-RU" sz="2800" b="1" dirty="0"/>
          </a:p>
        </p:txBody>
      </p:sp>
      <p:pic>
        <p:nvPicPr>
          <p:cNvPr id="1028" name="Picture 4" descr="C:\Users\user\Downloads\FullSizeRender-16-11-18-12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7036" y="3901440"/>
            <a:ext cx="4012324" cy="2719874"/>
          </a:xfrm>
          <a:prstGeom prst="rect">
            <a:avLst/>
          </a:prstGeom>
          <a:noFill/>
        </p:spPr>
      </p:pic>
      <p:pic>
        <p:nvPicPr>
          <p:cNvPr id="1029" name="Picture 5" descr="C:\Users\user\Downloads\IMG_9001-16-11-18-12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104" y="837500"/>
            <a:ext cx="3926588" cy="2944941"/>
          </a:xfrm>
          <a:prstGeom prst="rect">
            <a:avLst/>
          </a:prstGeom>
          <a:noFill/>
        </p:spPr>
      </p:pic>
      <p:pic>
        <p:nvPicPr>
          <p:cNvPr id="1030" name="Picture 6" descr="C:\Users\user\Downloads\FullSizeRender-16-11-18-12-2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604" y="3901588"/>
            <a:ext cx="3917075" cy="2734354"/>
          </a:xfrm>
          <a:prstGeom prst="rect">
            <a:avLst/>
          </a:prstGeom>
          <a:noFill/>
        </p:spPr>
      </p:pic>
      <p:sp>
        <p:nvSpPr>
          <p:cNvPr id="1032" name="AutoShape 8" descr="https://apf.mail.ru/cgi-bin/readmsg?id=15423603430000000390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pf.mail.ru/cgi-bin/readmsg?id=15423603430000000390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user\Downloads\FullSizeRender-16-11-18-12-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630498" y="311632"/>
            <a:ext cx="2941323" cy="3994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9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e982bf501b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5460" y="4314371"/>
            <a:ext cx="2197854" cy="2543629"/>
          </a:xfrm>
          <a:prstGeom prst="rect">
            <a:avLst/>
          </a:prstGeom>
          <a:noFill/>
        </p:spPr>
      </p:pic>
      <p:pic>
        <p:nvPicPr>
          <p:cNvPr id="2052" name="Picture 4" descr="C:\Users\user\Desktop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7686" y="4692188"/>
            <a:ext cx="2819400" cy="2165812"/>
          </a:xfrm>
          <a:prstGeom prst="rect">
            <a:avLst/>
          </a:prstGeom>
          <a:noFill/>
        </p:spPr>
      </p:pic>
      <p:pic>
        <p:nvPicPr>
          <p:cNvPr id="2051" name="Picture 3" descr="C:\Users\user\Desktop\QoTbIXq-D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3315" y="0"/>
            <a:ext cx="2540000" cy="2540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40E9A0-148E-4743-94E3-34216A08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34" y="0"/>
            <a:ext cx="10712850" cy="160934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  <a:t>Планирование учебного предмета</a:t>
            </a:r>
            <a:b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  <a:endParaRPr lang="ru-RU" sz="2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7930CF-6575-48A8-9354-D389E90E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607602"/>
            <a:ext cx="5410200" cy="49760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ru-R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Методологический 	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cap="all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Практический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модуль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cap="all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Аналитический                	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cap="all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2400" b="1" cap="all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Презентационный 	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_9041-20-11-18-12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691" y="1657299"/>
            <a:ext cx="4053549" cy="3018477"/>
          </a:xfrm>
          <a:prstGeom prst="rect">
            <a:avLst/>
          </a:prstGeom>
          <a:noFill/>
        </p:spPr>
      </p:pic>
      <p:pic>
        <p:nvPicPr>
          <p:cNvPr id="1027" name="Picture 3" descr="C:\Users\user\Downloads\IMG_9040-20-11-18-12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5836" y="4754880"/>
            <a:ext cx="2569364" cy="1905000"/>
          </a:xfrm>
          <a:prstGeom prst="rect">
            <a:avLst/>
          </a:prstGeom>
          <a:noFill/>
        </p:spPr>
      </p:pic>
      <p:pic>
        <p:nvPicPr>
          <p:cNvPr id="2050" name="Picture 2" descr="C:\Users\user\Desktop\34322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9224" y="2176961"/>
            <a:ext cx="2244090" cy="224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6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525</TotalTime>
  <Words>333</Words>
  <Application>Microsoft Office PowerPoint</Application>
  <PresentationFormat>Произвольный</PresentationFormat>
  <Paragraphs>94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Дерево</vt:lpstr>
      <vt:lpstr>Индивидуальный проект  как предмет учебного плана,  10 класс (ФГОС)</vt:lpstr>
      <vt:lpstr>ФГОС СОО п.11 Индивидуальный проект</vt:lpstr>
      <vt:lpstr>Примерный учебный план  (из реестра примерных ООП)</vt:lpstr>
      <vt:lpstr>Преимущества и недостатки  предмета индивидуальный проект</vt:lpstr>
      <vt:lpstr>ПРОЕКТ глазами десятиклассника</vt:lpstr>
      <vt:lpstr>Планирование учебного предмета ИНДИВИДУАЛЬНЫЙ ПРОЕКТ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 в 10 классе:  место и роль в учебном плане ФГОС</dc:title>
  <dc:creator>Васильев Дмитрий Григорьевич</dc:creator>
  <cp:lastModifiedBy>user</cp:lastModifiedBy>
  <cp:revision>44</cp:revision>
  <dcterms:created xsi:type="dcterms:W3CDTF">2018-11-15T16:58:15Z</dcterms:created>
  <dcterms:modified xsi:type="dcterms:W3CDTF">2018-11-27T08:15:58Z</dcterms:modified>
</cp:coreProperties>
</file>