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7" r:id="rId1"/>
    <p:sldMasterId id="2147485534" r:id="rId2"/>
  </p:sldMasterIdLst>
  <p:notesMasterIdLst>
    <p:notesMasterId r:id="rId21"/>
  </p:notesMasterIdLst>
  <p:sldIdLst>
    <p:sldId id="509" r:id="rId3"/>
    <p:sldId id="587" r:id="rId4"/>
    <p:sldId id="591" r:id="rId5"/>
    <p:sldId id="504" r:id="rId6"/>
    <p:sldId id="576" r:id="rId7"/>
    <p:sldId id="584" r:id="rId8"/>
    <p:sldId id="553" r:id="rId9"/>
    <p:sldId id="577" r:id="rId10"/>
    <p:sldId id="557" r:id="rId11"/>
    <p:sldId id="532" r:id="rId12"/>
    <p:sldId id="542" r:id="rId13"/>
    <p:sldId id="570" r:id="rId14"/>
    <p:sldId id="578" r:id="rId15"/>
    <p:sldId id="572" r:id="rId16"/>
    <p:sldId id="588" r:id="rId17"/>
    <p:sldId id="581" r:id="rId18"/>
    <p:sldId id="535" r:id="rId19"/>
    <p:sldId id="573" r:id="rId20"/>
  </p:sldIdLst>
  <p:sldSz cx="9906000" cy="6858000" type="A4"/>
  <p:notesSz cx="9926638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1E6"/>
    <a:srgbClr val="CC0066"/>
    <a:srgbClr val="E60000"/>
    <a:srgbClr val="FFCCCC"/>
    <a:srgbClr val="5E44BC"/>
    <a:srgbClr val="DC9006"/>
    <a:srgbClr val="AC0000"/>
    <a:srgbClr val="FFCCFF"/>
    <a:srgbClr val="ED3762"/>
    <a:srgbClr val="AC54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3" autoAdjust="0"/>
    <p:restoredTop sz="96433" autoAdjust="0"/>
  </p:normalViewPr>
  <p:slideViewPr>
    <p:cSldViewPr>
      <p:cViewPr varScale="1">
        <p:scale>
          <a:sx n="112" d="100"/>
          <a:sy n="112" d="100"/>
        </p:scale>
        <p:origin x="600" y="84"/>
      </p:cViewPr>
      <p:guideLst>
        <p:guide orient="horz" pos="2162"/>
        <p:guide pos="3121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3EADD8-3405-47A8-980C-85C86DCE1E07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D51118-E04F-4D16-9702-63BA74DA0EF4}">
      <dgm:prSet phldrT="[Текст]"/>
      <dgm:spPr/>
      <dgm:t>
        <a:bodyPr/>
        <a:lstStyle/>
        <a:p>
          <a:r>
            <a:rPr lang="ru-RU" dirty="0" smtClean="0"/>
            <a:t>Начальное общее образование</a:t>
          </a:r>
        </a:p>
        <a:p>
          <a:r>
            <a:rPr lang="ru-RU" dirty="0" smtClean="0"/>
            <a:t>ФГОС НОО</a:t>
          </a:r>
          <a:endParaRPr lang="ru-RU" dirty="0"/>
        </a:p>
      </dgm:t>
    </dgm:pt>
    <dgm:pt modelId="{3350573D-CCD1-4A50-9433-67D04A352984}" type="parTrans" cxnId="{9CD33FBA-0588-431E-9C95-9F2BB4A96A5D}">
      <dgm:prSet/>
      <dgm:spPr/>
      <dgm:t>
        <a:bodyPr/>
        <a:lstStyle/>
        <a:p>
          <a:endParaRPr lang="ru-RU"/>
        </a:p>
      </dgm:t>
    </dgm:pt>
    <dgm:pt modelId="{B99CA080-D44B-4E6E-BF1D-7653A3A6CF37}" type="sibTrans" cxnId="{9CD33FBA-0588-431E-9C95-9F2BB4A96A5D}">
      <dgm:prSet/>
      <dgm:spPr/>
      <dgm:t>
        <a:bodyPr/>
        <a:lstStyle/>
        <a:p>
          <a:endParaRPr lang="ru-RU"/>
        </a:p>
      </dgm:t>
    </dgm:pt>
    <dgm:pt modelId="{2BF01553-CA8F-417C-8A79-22EFFC727A48}">
      <dgm:prSet phldrT="[Текст]"/>
      <dgm:spPr/>
      <dgm:t>
        <a:bodyPr/>
        <a:lstStyle/>
        <a:p>
          <a:r>
            <a:rPr lang="ru-RU" dirty="0" smtClean="0"/>
            <a:t>Основное общее образование</a:t>
          </a:r>
        </a:p>
        <a:p>
          <a:r>
            <a:rPr lang="ru-RU" dirty="0" smtClean="0"/>
            <a:t>ФГОС ООО</a:t>
          </a:r>
          <a:endParaRPr lang="ru-RU" dirty="0"/>
        </a:p>
      </dgm:t>
    </dgm:pt>
    <dgm:pt modelId="{E730B280-1566-4BDD-BC33-4474A419F84A}" type="parTrans" cxnId="{40D07FAB-AC7A-439F-AC1D-09653E284B03}">
      <dgm:prSet/>
      <dgm:spPr/>
      <dgm:t>
        <a:bodyPr/>
        <a:lstStyle/>
        <a:p>
          <a:endParaRPr lang="ru-RU"/>
        </a:p>
      </dgm:t>
    </dgm:pt>
    <dgm:pt modelId="{1A63D669-9010-4EA0-862B-92C648BED3BE}" type="sibTrans" cxnId="{40D07FAB-AC7A-439F-AC1D-09653E284B03}">
      <dgm:prSet/>
      <dgm:spPr/>
      <dgm:t>
        <a:bodyPr/>
        <a:lstStyle/>
        <a:p>
          <a:endParaRPr lang="ru-RU"/>
        </a:p>
      </dgm:t>
    </dgm:pt>
    <dgm:pt modelId="{C9520CF6-D1AD-479A-B898-3172D1FAA5E6}">
      <dgm:prSet phldrT="[Текст]"/>
      <dgm:spPr/>
      <dgm:t>
        <a:bodyPr/>
        <a:lstStyle/>
        <a:p>
          <a:r>
            <a:rPr lang="ru-RU" dirty="0" smtClean="0"/>
            <a:t>Среднее общее образование</a:t>
          </a:r>
          <a:endParaRPr lang="ru-RU" dirty="0"/>
        </a:p>
      </dgm:t>
    </dgm:pt>
    <dgm:pt modelId="{719C7833-7F84-4CDD-86CD-52D9DC8117C3}" type="parTrans" cxnId="{18B7282A-ACAD-4645-A22A-0F965270F255}">
      <dgm:prSet/>
      <dgm:spPr/>
      <dgm:t>
        <a:bodyPr/>
        <a:lstStyle/>
        <a:p>
          <a:endParaRPr lang="ru-RU"/>
        </a:p>
      </dgm:t>
    </dgm:pt>
    <dgm:pt modelId="{4CF9CD16-0277-4C13-BBDC-2DD6A65FC06F}" type="sibTrans" cxnId="{18B7282A-ACAD-4645-A22A-0F965270F255}">
      <dgm:prSet/>
      <dgm:spPr/>
      <dgm:t>
        <a:bodyPr/>
        <a:lstStyle/>
        <a:p>
          <a:endParaRPr lang="ru-RU"/>
        </a:p>
      </dgm:t>
    </dgm:pt>
    <dgm:pt modelId="{18A33072-E6B8-42AE-A91F-CBECC3FB43B1}" type="pres">
      <dgm:prSet presAssocID="{AC3EADD8-3405-47A8-980C-85C86DCE1E0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9108889-E7C5-48D8-A6CA-BDDC13E3A23A}" type="pres">
      <dgm:prSet presAssocID="{C6D51118-E04F-4D16-9702-63BA74DA0EF4}" presName="composite" presStyleCnt="0"/>
      <dgm:spPr/>
    </dgm:pt>
    <dgm:pt modelId="{8098906D-6713-455E-AC61-8C9DBE230C3E}" type="pres">
      <dgm:prSet presAssocID="{C6D51118-E04F-4D16-9702-63BA74DA0EF4}" presName="LShape" presStyleLbl="alignNode1" presStyleIdx="0" presStyleCnt="5"/>
      <dgm:spPr/>
    </dgm:pt>
    <dgm:pt modelId="{F659E9A0-2575-4BDB-AA74-4B9E540B669A}" type="pres">
      <dgm:prSet presAssocID="{C6D51118-E04F-4D16-9702-63BA74DA0EF4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CB3AD-D61B-4605-911D-30D962BBAB51}" type="pres">
      <dgm:prSet presAssocID="{C6D51118-E04F-4D16-9702-63BA74DA0EF4}" presName="Triangle" presStyleLbl="alignNode1" presStyleIdx="1" presStyleCnt="5"/>
      <dgm:spPr/>
    </dgm:pt>
    <dgm:pt modelId="{43124931-3B18-45B0-8ECB-2AD42C464E74}" type="pres">
      <dgm:prSet presAssocID="{B99CA080-D44B-4E6E-BF1D-7653A3A6CF37}" presName="sibTrans" presStyleCnt="0"/>
      <dgm:spPr/>
    </dgm:pt>
    <dgm:pt modelId="{C79F2D59-0039-42F4-9522-D65EBFC49B29}" type="pres">
      <dgm:prSet presAssocID="{B99CA080-D44B-4E6E-BF1D-7653A3A6CF37}" presName="space" presStyleCnt="0"/>
      <dgm:spPr/>
    </dgm:pt>
    <dgm:pt modelId="{D72D6FCD-9219-4DE6-97A7-1985230462A0}" type="pres">
      <dgm:prSet presAssocID="{2BF01553-CA8F-417C-8A79-22EFFC727A48}" presName="composite" presStyleCnt="0"/>
      <dgm:spPr/>
    </dgm:pt>
    <dgm:pt modelId="{5F56773D-6DD1-4073-B457-1DE18D005096}" type="pres">
      <dgm:prSet presAssocID="{2BF01553-CA8F-417C-8A79-22EFFC727A48}" presName="LShape" presStyleLbl="alignNode1" presStyleIdx="2" presStyleCnt="5"/>
      <dgm:spPr/>
    </dgm:pt>
    <dgm:pt modelId="{A615541D-74BC-4EF7-B3B3-B8F89CC4B44F}" type="pres">
      <dgm:prSet presAssocID="{2BF01553-CA8F-417C-8A79-22EFFC727A48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89CD60-0B86-4306-BE8E-A78640255282}" type="pres">
      <dgm:prSet presAssocID="{2BF01553-CA8F-417C-8A79-22EFFC727A48}" presName="Triangle" presStyleLbl="alignNode1" presStyleIdx="3" presStyleCnt="5"/>
      <dgm:spPr/>
    </dgm:pt>
    <dgm:pt modelId="{042BF9B9-EDEB-40CD-8B77-331734A81C9C}" type="pres">
      <dgm:prSet presAssocID="{1A63D669-9010-4EA0-862B-92C648BED3BE}" presName="sibTrans" presStyleCnt="0"/>
      <dgm:spPr/>
    </dgm:pt>
    <dgm:pt modelId="{C67847B5-EB4A-4793-950D-6DEE2C70C955}" type="pres">
      <dgm:prSet presAssocID="{1A63D669-9010-4EA0-862B-92C648BED3BE}" presName="space" presStyleCnt="0"/>
      <dgm:spPr/>
    </dgm:pt>
    <dgm:pt modelId="{0769A44D-61C4-481F-9550-4684663D4814}" type="pres">
      <dgm:prSet presAssocID="{C9520CF6-D1AD-479A-B898-3172D1FAA5E6}" presName="composite" presStyleCnt="0"/>
      <dgm:spPr/>
    </dgm:pt>
    <dgm:pt modelId="{2147BD11-7C79-4AC0-8CCE-A6262F587E9A}" type="pres">
      <dgm:prSet presAssocID="{C9520CF6-D1AD-479A-B898-3172D1FAA5E6}" presName="LShape" presStyleLbl="alignNode1" presStyleIdx="4" presStyleCnt="5"/>
      <dgm:spPr/>
    </dgm:pt>
    <dgm:pt modelId="{76D77DB8-86F3-4440-A919-AE3EBA89A9E8}" type="pres">
      <dgm:prSet presAssocID="{C9520CF6-D1AD-479A-B898-3172D1FAA5E6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D33FBA-0588-431E-9C95-9F2BB4A96A5D}" srcId="{AC3EADD8-3405-47A8-980C-85C86DCE1E07}" destId="{C6D51118-E04F-4D16-9702-63BA74DA0EF4}" srcOrd="0" destOrd="0" parTransId="{3350573D-CCD1-4A50-9433-67D04A352984}" sibTransId="{B99CA080-D44B-4E6E-BF1D-7653A3A6CF37}"/>
    <dgm:cxn modelId="{F3F01F73-94ED-44C9-AFC7-89F8283B5ABF}" type="presOf" srcId="{C9520CF6-D1AD-479A-B898-3172D1FAA5E6}" destId="{76D77DB8-86F3-4440-A919-AE3EBA89A9E8}" srcOrd="0" destOrd="0" presId="urn:microsoft.com/office/officeart/2009/3/layout/StepUpProcess"/>
    <dgm:cxn modelId="{B505C1D6-49CD-4C04-8195-D7B6FBE53EB0}" type="presOf" srcId="{C6D51118-E04F-4D16-9702-63BA74DA0EF4}" destId="{F659E9A0-2575-4BDB-AA74-4B9E540B669A}" srcOrd="0" destOrd="0" presId="urn:microsoft.com/office/officeart/2009/3/layout/StepUpProcess"/>
    <dgm:cxn modelId="{4E64E691-25C1-44FF-BE92-1D03FD91D6FA}" type="presOf" srcId="{2BF01553-CA8F-417C-8A79-22EFFC727A48}" destId="{A615541D-74BC-4EF7-B3B3-B8F89CC4B44F}" srcOrd="0" destOrd="0" presId="urn:microsoft.com/office/officeart/2009/3/layout/StepUpProcess"/>
    <dgm:cxn modelId="{A8FFD6BE-7415-4397-810F-F09AD463E554}" type="presOf" srcId="{AC3EADD8-3405-47A8-980C-85C86DCE1E07}" destId="{18A33072-E6B8-42AE-A91F-CBECC3FB43B1}" srcOrd="0" destOrd="0" presId="urn:microsoft.com/office/officeart/2009/3/layout/StepUpProcess"/>
    <dgm:cxn modelId="{40D07FAB-AC7A-439F-AC1D-09653E284B03}" srcId="{AC3EADD8-3405-47A8-980C-85C86DCE1E07}" destId="{2BF01553-CA8F-417C-8A79-22EFFC727A48}" srcOrd="1" destOrd="0" parTransId="{E730B280-1566-4BDD-BC33-4474A419F84A}" sibTransId="{1A63D669-9010-4EA0-862B-92C648BED3BE}"/>
    <dgm:cxn modelId="{18B7282A-ACAD-4645-A22A-0F965270F255}" srcId="{AC3EADD8-3405-47A8-980C-85C86DCE1E07}" destId="{C9520CF6-D1AD-479A-B898-3172D1FAA5E6}" srcOrd="2" destOrd="0" parTransId="{719C7833-7F84-4CDD-86CD-52D9DC8117C3}" sibTransId="{4CF9CD16-0277-4C13-BBDC-2DD6A65FC06F}"/>
    <dgm:cxn modelId="{C518637E-EBE3-43D4-83E9-95EEA7ECABD9}" type="presParOf" srcId="{18A33072-E6B8-42AE-A91F-CBECC3FB43B1}" destId="{D9108889-E7C5-48D8-A6CA-BDDC13E3A23A}" srcOrd="0" destOrd="0" presId="urn:microsoft.com/office/officeart/2009/3/layout/StepUpProcess"/>
    <dgm:cxn modelId="{EA3EF27B-2851-4B6E-9F91-E06F86A96F89}" type="presParOf" srcId="{D9108889-E7C5-48D8-A6CA-BDDC13E3A23A}" destId="{8098906D-6713-455E-AC61-8C9DBE230C3E}" srcOrd="0" destOrd="0" presId="urn:microsoft.com/office/officeart/2009/3/layout/StepUpProcess"/>
    <dgm:cxn modelId="{C98399C5-F75A-4662-B5B2-F82CB4FC0489}" type="presParOf" srcId="{D9108889-E7C5-48D8-A6CA-BDDC13E3A23A}" destId="{F659E9A0-2575-4BDB-AA74-4B9E540B669A}" srcOrd="1" destOrd="0" presId="urn:microsoft.com/office/officeart/2009/3/layout/StepUpProcess"/>
    <dgm:cxn modelId="{3B17EEAC-93C5-4A2F-A54F-BFA48A298811}" type="presParOf" srcId="{D9108889-E7C5-48D8-A6CA-BDDC13E3A23A}" destId="{211CB3AD-D61B-4605-911D-30D962BBAB51}" srcOrd="2" destOrd="0" presId="urn:microsoft.com/office/officeart/2009/3/layout/StepUpProcess"/>
    <dgm:cxn modelId="{F925406D-2B91-4CCD-9518-C85A6BD2412C}" type="presParOf" srcId="{18A33072-E6B8-42AE-A91F-CBECC3FB43B1}" destId="{43124931-3B18-45B0-8ECB-2AD42C464E74}" srcOrd="1" destOrd="0" presId="urn:microsoft.com/office/officeart/2009/3/layout/StepUpProcess"/>
    <dgm:cxn modelId="{D4241ED9-D473-4665-BA45-AAB5DC6350CD}" type="presParOf" srcId="{43124931-3B18-45B0-8ECB-2AD42C464E74}" destId="{C79F2D59-0039-42F4-9522-D65EBFC49B29}" srcOrd="0" destOrd="0" presId="urn:microsoft.com/office/officeart/2009/3/layout/StepUpProcess"/>
    <dgm:cxn modelId="{02C8ED46-E0EA-4B1D-A904-13D2B95D3725}" type="presParOf" srcId="{18A33072-E6B8-42AE-A91F-CBECC3FB43B1}" destId="{D72D6FCD-9219-4DE6-97A7-1985230462A0}" srcOrd="2" destOrd="0" presId="urn:microsoft.com/office/officeart/2009/3/layout/StepUpProcess"/>
    <dgm:cxn modelId="{0A56D0E1-9DD5-4945-BD41-3E8574FF27BD}" type="presParOf" srcId="{D72D6FCD-9219-4DE6-97A7-1985230462A0}" destId="{5F56773D-6DD1-4073-B457-1DE18D005096}" srcOrd="0" destOrd="0" presId="urn:microsoft.com/office/officeart/2009/3/layout/StepUpProcess"/>
    <dgm:cxn modelId="{4E66BC75-C8AC-4C73-BAB3-781C5D18324B}" type="presParOf" srcId="{D72D6FCD-9219-4DE6-97A7-1985230462A0}" destId="{A615541D-74BC-4EF7-B3B3-B8F89CC4B44F}" srcOrd="1" destOrd="0" presId="urn:microsoft.com/office/officeart/2009/3/layout/StepUpProcess"/>
    <dgm:cxn modelId="{17CFC23E-B729-4015-9C4E-4A1AB7A5C3D3}" type="presParOf" srcId="{D72D6FCD-9219-4DE6-97A7-1985230462A0}" destId="{B889CD60-0B86-4306-BE8E-A78640255282}" srcOrd="2" destOrd="0" presId="urn:microsoft.com/office/officeart/2009/3/layout/StepUpProcess"/>
    <dgm:cxn modelId="{512EA3A9-E705-4FF5-B934-6D6AE6E77959}" type="presParOf" srcId="{18A33072-E6B8-42AE-A91F-CBECC3FB43B1}" destId="{042BF9B9-EDEB-40CD-8B77-331734A81C9C}" srcOrd="3" destOrd="0" presId="urn:microsoft.com/office/officeart/2009/3/layout/StepUpProcess"/>
    <dgm:cxn modelId="{24BEA325-56B7-48EB-A6CD-690143376829}" type="presParOf" srcId="{042BF9B9-EDEB-40CD-8B77-331734A81C9C}" destId="{C67847B5-EB4A-4793-950D-6DEE2C70C955}" srcOrd="0" destOrd="0" presId="urn:microsoft.com/office/officeart/2009/3/layout/StepUpProcess"/>
    <dgm:cxn modelId="{128CDE7B-9D2D-4329-8849-85DC832B6642}" type="presParOf" srcId="{18A33072-E6B8-42AE-A91F-CBECC3FB43B1}" destId="{0769A44D-61C4-481F-9550-4684663D4814}" srcOrd="4" destOrd="0" presId="urn:microsoft.com/office/officeart/2009/3/layout/StepUpProcess"/>
    <dgm:cxn modelId="{7BD1555E-75C7-47B5-8721-CB5178BE225F}" type="presParOf" srcId="{0769A44D-61C4-481F-9550-4684663D4814}" destId="{2147BD11-7C79-4AC0-8CCE-A6262F587E9A}" srcOrd="0" destOrd="0" presId="urn:microsoft.com/office/officeart/2009/3/layout/StepUpProcess"/>
    <dgm:cxn modelId="{7BE5BE4F-5C98-4E19-A5D1-604D6A5F7B2C}" type="presParOf" srcId="{0769A44D-61C4-481F-9550-4684663D4814}" destId="{76D77DB8-86F3-4440-A919-AE3EBA89A9E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8906D-6713-455E-AC61-8C9DBE230C3E}">
      <dsp:nvSpPr>
        <dsp:cNvPr id="0" name=""/>
        <dsp:cNvSpPr/>
      </dsp:nvSpPr>
      <dsp:spPr>
        <a:xfrm rot="5400000">
          <a:off x="219274" y="591371"/>
          <a:ext cx="655067" cy="109001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59E9A0-2575-4BDB-AA74-4B9E540B669A}">
      <dsp:nvSpPr>
        <dsp:cNvPr id="0" name=""/>
        <dsp:cNvSpPr/>
      </dsp:nvSpPr>
      <dsp:spPr>
        <a:xfrm>
          <a:off x="109927" y="917051"/>
          <a:ext cx="984074" cy="862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Начальное общее образование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ФГОС НОО</a:t>
          </a:r>
          <a:endParaRPr lang="ru-RU" sz="1100" kern="1200" dirty="0"/>
        </a:p>
      </dsp:txBody>
      <dsp:txXfrm>
        <a:off x="109927" y="917051"/>
        <a:ext cx="984074" cy="862598"/>
      </dsp:txXfrm>
    </dsp:sp>
    <dsp:sp modelId="{211CB3AD-D61B-4605-911D-30D962BBAB51}">
      <dsp:nvSpPr>
        <dsp:cNvPr id="0" name=""/>
        <dsp:cNvSpPr/>
      </dsp:nvSpPr>
      <dsp:spPr>
        <a:xfrm>
          <a:off x="908327" y="511122"/>
          <a:ext cx="185674" cy="18567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56773D-6DD1-4073-B457-1DE18D005096}">
      <dsp:nvSpPr>
        <dsp:cNvPr id="0" name=""/>
        <dsp:cNvSpPr/>
      </dsp:nvSpPr>
      <dsp:spPr>
        <a:xfrm rot="5400000">
          <a:off x="1423973" y="293267"/>
          <a:ext cx="655067" cy="109001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5541D-74BC-4EF7-B3B3-B8F89CC4B44F}">
      <dsp:nvSpPr>
        <dsp:cNvPr id="0" name=""/>
        <dsp:cNvSpPr/>
      </dsp:nvSpPr>
      <dsp:spPr>
        <a:xfrm>
          <a:off x="1314626" y="618947"/>
          <a:ext cx="984074" cy="862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Основное общее образование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ФГОС ООО</a:t>
          </a:r>
          <a:endParaRPr lang="ru-RU" sz="1100" kern="1200" dirty="0"/>
        </a:p>
      </dsp:txBody>
      <dsp:txXfrm>
        <a:off x="1314626" y="618947"/>
        <a:ext cx="984074" cy="862598"/>
      </dsp:txXfrm>
    </dsp:sp>
    <dsp:sp modelId="{B889CD60-0B86-4306-BE8E-A78640255282}">
      <dsp:nvSpPr>
        <dsp:cNvPr id="0" name=""/>
        <dsp:cNvSpPr/>
      </dsp:nvSpPr>
      <dsp:spPr>
        <a:xfrm>
          <a:off x="2113026" y="213018"/>
          <a:ext cx="185674" cy="18567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7BD11-7C79-4AC0-8CCE-A6262F587E9A}">
      <dsp:nvSpPr>
        <dsp:cNvPr id="0" name=""/>
        <dsp:cNvSpPr/>
      </dsp:nvSpPr>
      <dsp:spPr>
        <a:xfrm rot="5400000">
          <a:off x="2628673" y="-4836"/>
          <a:ext cx="655067" cy="109001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77DB8-86F3-4440-A919-AE3EBA89A9E8}">
      <dsp:nvSpPr>
        <dsp:cNvPr id="0" name=""/>
        <dsp:cNvSpPr/>
      </dsp:nvSpPr>
      <dsp:spPr>
        <a:xfrm>
          <a:off x="2519326" y="320843"/>
          <a:ext cx="984074" cy="862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Среднее общее образование</a:t>
          </a:r>
          <a:endParaRPr lang="ru-RU" sz="1100" kern="1200" dirty="0"/>
        </a:p>
      </dsp:txBody>
      <dsp:txXfrm>
        <a:off x="2519326" y="320843"/>
        <a:ext cx="984074" cy="862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05D1125-84B7-4257-87F8-F24D3F9E7AD1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F9E34BF-B412-47B3-AF2A-802E69FAC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737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410A9B0-DFC8-4B72-A90A-83494AB5CEC7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0AE05A83-3D16-41F8-9CEA-715DF9F9E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B07FF55-9A5D-48A4-9536-60A5356D6356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08D832C6-95D1-4843-BB03-7842E95B8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E0CA754-7CA8-4F80-AB8E-8AA5F517D00E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E683D8CA-AA91-4A01-B035-964E6B018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6" y="103188"/>
            <a:ext cx="8931275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600201"/>
            <a:ext cx="8915400" cy="445611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70748F49-63B0-413F-826C-B5215EFF34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79426" y="103189"/>
            <a:ext cx="8931275" cy="5953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792E9379-6097-4636-BA0D-D19E905908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476500" y="3124200"/>
            <a:ext cx="668655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476500" y="5003322"/>
            <a:ext cx="668655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06923" y="1158222"/>
            <a:ext cx="2286000" cy="41275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19441" y="4165667"/>
            <a:ext cx="3657600" cy="4160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12750" y="0"/>
            <a:ext cx="6604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99364" y="0"/>
            <a:ext cx="11338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073150" y="0"/>
            <a:ext cx="19702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236430" y="0"/>
            <a:ext cx="24947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520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906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925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87052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557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8733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320800" y="0"/>
            <a:ext cx="8255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60400" y="3429000"/>
            <a:ext cx="140335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418768" y="4866752"/>
            <a:ext cx="694876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182003" y="5500632"/>
            <a:ext cx="14859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802892" y="5788152"/>
            <a:ext cx="29718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063750" y="4495800"/>
            <a:ext cx="39624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436006" y="4928702"/>
            <a:ext cx="660400" cy="517524"/>
          </a:xfrm>
        </p:spPr>
        <p:txBody>
          <a:bodyPr/>
          <a:lstStyle/>
          <a:p>
            <a:pPr>
              <a:defRPr/>
            </a:pPr>
            <a:fld id="{8B990899-23C5-42A6-BC0C-3E967CD9B7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80899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DE74527-3C6A-41DA-841A-747A7722E1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500" y="2895600"/>
            <a:ext cx="668655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76500" y="5010150"/>
            <a:ext cx="668655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05444" y="1154557"/>
            <a:ext cx="2286000" cy="41275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19644" y="4162806"/>
            <a:ext cx="3657600" cy="4160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12750" y="0"/>
            <a:ext cx="6604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99364" y="0"/>
            <a:ext cx="11338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073150" y="0"/>
            <a:ext cx="19702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236430" y="0"/>
            <a:ext cx="24947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520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906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25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87052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1557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320800" y="0"/>
            <a:ext cx="8255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60400" y="3429000"/>
            <a:ext cx="140335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435096" y="4866752"/>
            <a:ext cx="694876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182003" y="5500632"/>
            <a:ext cx="14859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802892" y="5791200"/>
            <a:ext cx="29718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035627" y="4479888"/>
            <a:ext cx="39624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85610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452334" y="4928702"/>
            <a:ext cx="660400" cy="517524"/>
          </a:xfrm>
        </p:spPr>
        <p:txBody>
          <a:bodyPr/>
          <a:lstStyle/>
          <a:p>
            <a:pPr>
              <a:defRPr/>
            </a:pPr>
            <a:fld id="{3D8C59E9-201B-4E9C-9E0C-4A88FBBBBD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3A442-1BAF-4B66-B35A-A36B6AE1AF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39624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26102" y="1600200"/>
            <a:ext cx="39624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17245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95D86-4727-4204-8EF3-1772AC4330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5300" y="2362200"/>
            <a:ext cx="39624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736306" y="2362200"/>
            <a:ext cx="39624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95300" y="1569720"/>
            <a:ext cx="39624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705350" y="1569720"/>
            <a:ext cx="39624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A7DF4E2F-0D23-413D-B92D-AEFAC19DBF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D44D9AD-0E05-4F66-8747-5F1DED2E9B63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8F0EE153-9536-415F-A470-6BA818664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1D58D-6BDB-43A3-AE68-EA1A49A9E8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915728" y="3181350"/>
            <a:ext cx="6309360" cy="4953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79970" y="274320"/>
            <a:ext cx="1654302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7691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708321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30200" y="274320"/>
            <a:ext cx="61087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E8DDB0D6-9A69-4776-A072-63D78786F3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892201" y="3181350"/>
            <a:ext cx="6309360" cy="4953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68655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29615" y="264795"/>
            <a:ext cx="1651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7691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708321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A7B15E9A-A61F-495E-8396-5CD3469CD0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C6242-FF9A-4280-9F00-32650A42A3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18161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2AA88A-F0EA-47F6-9924-6A7C53A801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AD99E6A2-AB0A-4F9B-9644-8FABB516215C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9DD3ED53-EF67-4770-9837-632DB170E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572461D2-D89C-4EB7-B33A-6A4C77115692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A504E49C-3742-45B1-A6A7-39B7FFCFD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946D5E10-E6B5-4631-B01B-058D7B80D93F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843022CA-A748-45FF-8FCE-F4CBE6008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0745832-4420-4EFC-97CD-E029674946BD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FBE49E42-D31D-40BB-96A0-09FBC6956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8D42A0F-303A-4FBB-9322-CB39E3C5CA00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46220A2C-D06B-4A99-B922-B41298063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91F26D1C-AEA3-427C-A94F-4D9C4DFC9B7F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F042D9F2-E820-4F45-A0BD-ED49EC4C0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AF2D523A-1B90-459F-86BE-B5A0CEAB1D85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D9FCD02B-25CB-4B9B-9BEE-AE1A97D1F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B800137-D2AE-4288-B405-3AAFFA4B39F2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9FDAAFC-74C5-4617-ACE8-CCC7ADDD5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97" r:id="rId1"/>
    <p:sldLayoutId id="2147485498" r:id="rId2"/>
    <p:sldLayoutId id="2147485499" r:id="rId3"/>
    <p:sldLayoutId id="2147485500" r:id="rId4"/>
    <p:sldLayoutId id="2147485501" r:id="rId5"/>
    <p:sldLayoutId id="2147485502" r:id="rId6"/>
    <p:sldLayoutId id="2147485503" r:id="rId7"/>
    <p:sldLayoutId id="2147485504" r:id="rId8"/>
    <p:sldLayoutId id="2147485505" r:id="rId9"/>
    <p:sldLayoutId id="2147485506" r:id="rId10"/>
    <p:sldLayoutId id="2147485507" r:id="rId11"/>
    <p:sldLayoutId id="2147485508" r:id="rId12"/>
    <p:sldLayoutId id="214748550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0899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8305800" y="1065849"/>
            <a:ext cx="2011680" cy="416052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663B8D2-F548-461A-BCEA-DD7E2659539B}" type="datetimeFigureOut">
              <a:rPr lang="ru-RU" smtClean="0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7706052" y="3722000"/>
            <a:ext cx="3200400" cy="39624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255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806434" y="5734050"/>
            <a:ext cx="6604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1074D19-9DB3-4977-9200-E4E0E19643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35" r:id="rId1"/>
    <p:sldLayoutId id="2147485536" r:id="rId2"/>
    <p:sldLayoutId id="2147485537" r:id="rId3"/>
    <p:sldLayoutId id="2147485538" r:id="rId4"/>
    <p:sldLayoutId id="2147485539" r:id="rId5"/>
    <p:sldLayoutId id="2147485540" r:id="rId6"/>
    <p:sldLayoutId id="2147485541" r:id="rId7"/>
    <p:sldLayoutId id="2147485542" r:id="rId8"/>
    <p:sldLayoutId id="2147485543" r:id="rId9"/>
    <p:sldLayoutId id="2147485544" r:id="rId10"/>
    <p:sldLayoutId id="214748554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4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2819400"/>
            <a:ext cx="6934200" cy="3581400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C0066"/>
                </a:solidFill>
                <a:effectLst/>
                <a:latin typeface="Times New Roman" pitchFamily="18" charset="0"/>
                <a:cs typeface="Times New Roman" pitchFamily="18" charset="0"/>
              </a:rPr>
              <a:t>Публичный доклад </a:t>
            </a:r>
            <a:br>
              <a:rPr lang="ru-RU" sz="2800" b="1" dirty="0" smtClean="0">
                <a:solidFill>
                  <a:srgbClr val="CC00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C0066"/>
                </a:solidFill>
                <a:effectLst/>
                <a:latin typeface="Times New Roman" pitchFamily="18" charset="0"/>
                <a:cs typeface="Times New Roman" pitchFamily="18" charset="0"/>
              </a:rPr>
              <a:t>о деятельности </a:t>
            </a:r>
            <a:br>
              <a:rPr lang="ru-RU" sz="2800" b="1" dirty="0" smtClean="0">
                <a:solidFill>
                  <a:srgbClr val="CC00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C0066"/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педагогического коллектива </a:t>
            </a:r>
            <a:br>
              <a:rPr lang="ru-RU" sz="2800" b="1" dirty="0" smtClean="0">
                <a:solidFill>
                  <a:srgbClr val="CC00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C0066"/>
                </a:solidFill>
                <a:effectLst/>
                <a:latin typeface="Times New Roman" pitchFamily="18" charset="0"/>
                <a:cs typeface="Times New Roman" pitchFamily="18" charset="0"/>
              </a:rPr>
              <a:t>ГБОУ гимназии № 406 </a:t>
            </a:r>
            <a:br>
              <a:rPr lang="ru-RU" sz="2800" b="1" dirty="0" smtClean="0">
                <a:solidFill>
                  <a:srgbClr val="CC00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C0066"/>
                </a:solidFill>
                <a:effectLst/>
                <a:latin typeface="Times New Roman" pitchFamily="18" charset="0"/>
                <a:cs typeface="Times New Roman" pitchFamily="18" charset="0"/>
              </a:rPr>
              <a:t>по итогам 2016-2017 учебного года</a:t>
            </a:r>
            <a:br>
              <a:rPr lang="ru-RU" sz="2800" b="1" dirty="0" smtClean="0">
                <a:solidFill>
                  <a:srgbClr val="CC00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C0066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C00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Принят </a:t>
            </a: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на педагогическом совете от 29.08.2017 года, </a:t>
            </a:r>
            <a:b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протокол №1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18369"/>
            <a:ext cx="2072701" cy="17879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88938"/>
            <a:ext cx="1130301" cy="1058862"/>
          </a:xfrm>
          <a:prstGeom prst="rect">
            <a:avLst/>
          </a:prstGeom>
          <a:solidFill>
            <a:srgbClr val="FEF1E6"/>
          </a:solidFill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066800"/>
            <a:ext cx="1985021" cy="5243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066800"/>
            <a:ext cx="716865" cy="674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809625" y="142875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ОУ Пушкинского района, выпускники которых получили 100 баллов по ЕГЭ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168721"/>
              </p:ext>
            </p:extLst>
          </p:nvPr>
        </p:nvGraphicFramePr>
        <p:xfrm>
          <a:off x="666750" y="1285875"/>
          <a:ext cx="8858250" cy="5325954"/>
        </p:xfrm>
        <a:graphic>
          <a:graphicData uri="http://schemas.openxmlformats.org/drawingml/2006/table">
            <a:tbl>
              <a:tblPr/>
              <a:tblGrid>
                <a:gridCol w="1511808"/>
                <a:gridCol w="7346442"/>
              </a:tblGrid>
              <a:tr h="1472650">
                <a:tc>
                  <a:txBody>
                    <a:bodyPr/>
                    <a:lstStyle/>
                    <a:p>
                      <a:pPr algn="ctr" rtl="0" fontAlgn="t"/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2013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 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8 выпускников </a:t>
                      </a:r>
                      <a:endParaRPr lang="ru-RU" sz="24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ОУ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335, 403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410</a:t>
                      </a:r>
                    </a:p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ГБОУ гимназия № 406</a:t>
                      </a:r>
                      <a:r>
                        <a:rPr lang="ru-RU" sz="2000" b="0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: история (учитель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FF0000"/>
                          </a:solidFill>
                          <a:latin typeface="Times New Roman"/>
                        </a:rPr>
                        <a:t>Легкова</a:t>
                      </a:r>
                      <a:r>
                        <a:rPr lang="ru-RU" sz="2000" b="0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И.С.)</a:t>
                      </a:r>
                    </a:p>
                    <a:p>
                      <a:pPr algn="ctr" rtl="0" fontAlgn="ctr"/>
                      <a:r>
                        <a:rPr lang="ru-RU" sz="2000" b="0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математика (учитель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FF0000"/>
                          </a:solidFill>
                          <a:latin typeface="Times New Roman"/>
                        </a:rPr>
                        <a:t>Денцова</a:t>
                      </a:r>
                      <a:r>
                        <a:rPr lang="ru-RU" sz="2000" b="0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А.В.)</a:t>
                      </a:r>
                      <a:endParaRPr lang="ru-RU" sz="20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6"/>
                    </a:solidFill>
                  </a:tcPr>
                </a:tc>
              </a:tr>
              <a:tr h="1091058">
                <a:tc>
                  <a:txBody>
                    <a:bodyPr/>
                    <a:lstStyle/>
                    <a:p>
                      <a:pPr algn="ctr" rtl="0" fontAlgn="t"/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2014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 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 выпускник </a:t>
                      </a:r>
                    </a:p>
                    <a:p>
                      <a:pPr algn="ctr" rtl="0" fontAlgn="t"/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ГБОУ гимназия </a:t>
                      </a:r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406:</a:t>
                      </a:r>
                      <a:r>
                        <a:rPr lang="ru-RU" sz="2000" b="0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литература (учитель</a:t>
                      </a:r>
                      <a:r>
                        <a:rPr lang="ru-RU" sz="2000" b="0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Абрамова И.В.)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686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 год</a:t>
                      </a:r>
                    </a:p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 выпускника</a:t>
                      </a:r>
                    </a:p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ОУ № 511, 638, 410</a:t>
                      </a:r>
                    </a:p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ГБОУ гимназия № 406:</a:t>
                      </a:r>
                      <a:r>
                        <a:rPr lang="ru-RU" sz="2000" b="0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литература (учитель Еремина Т.Я.)</a:t>
                      </a:r>
                    </a:p>
                    <a:p>
                      <a:pPr algn="ctr" fontAlgn="b"/>
                      <a:endParaRPr lang="ru-RU" sz="2400" b="0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6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15 </a:t>
                      </a:r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выпускников: </a:t>
                      </a: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407, 409, 410, 500, 530, 606, 604, 645, 695</a:t>
                      </a:r>
                      <a:endParaRPr lang="ru-RU" sz="20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ГБОУ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гимназия №</a:t>
                      </a:r>
                      <a:r>
                        <a:rPr lang="ru-RU" sz="20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406:</a:t>
                      </a:r>
                      <a:r>
                        <a:rPr lang="ru-RU" sz="2000" b="0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литература (учитель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C00000"/>
                          </a:solidFill>
                          <a:latin typeface="Times New Roman"/>
                        </a:rPr>
                        <a:t>Нестерчук</a:t>
                      </a:r>
                      <a:r>
                        <a:rPr lang="ru-RU" sz="2000" b="0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О.Н.)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история (учитель Кобзева Н.Д.)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620000" cy="990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и призёры Всероссийской олимпиады школьников</a:t>
            </a:r>
            <a:endParaRPr lang="ru-RU" sz="28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51242602"/>
              </p:ext>
            </p:extLst>
          </p:nvPr>
        </p:nvGraphicFramePr>
        <p:xfrm>
          <a:off x="609601" y="1411255"/>
          <a:ext cx="8381999" cy="4837145"/>
        </p:xfrm>
        <a:graphic>
          <a:graphicData uri="http://schemas.openxmlformats.org/drawingml/2006/table">
            <a:tbl>
              <a:tblPr/>
              <a:tblGrid>
                <a:gridCol w="2075543"/>
                <a:gridCol w="2348289"/>
                <a:gridCol w="1748367"/>
                <a:gridCol w="2209800"/>
              </a:tblGrid>
              <a:tr h="6141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участника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учителя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Статус</a:t>
                      </a: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804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История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Право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Обществознание</a:t>
                      </a: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Шпытев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Александр,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 11 «В»</a:t>
                      </a: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Кобзева Н.Д.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призеры регионального этапа Всероссийской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олимпиады школьников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630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ОБЖ</a:t>
                      </a: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Жидков Никита,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 11 «Б»</a:t>
                      </a: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Чукин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Ю.В.</a:t>
                      </a: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85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Химия</a:t>
                      </a: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Григорьев Михаил,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 10 «В»</a:t>
                      </a: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Чиркунова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Л.А.</a:t>
                      </a: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94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Технология</a:t>
                      </a: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Гимельфарб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Василий,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 11 «В»</a:t>
                      </a: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Зубова Н.О.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Панченко В.</a:t>
                      </a: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" y="262931"/>
            <a:ext cx="9472021" cy="422869"/>
          </a:xfrm>
        </p:spPr>
        <p:txBody>
          <a:bodyPr/>
          <a:lstStyle/>
          <a:p>
            <a:r>
              <a:rPr lang="ru-RU" sz="3200" b="1" dirty="0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Радуемся, гордимся, поздравляем!</a:t>
            </a:r>
            <a:endParaRPr lang="ru-RU" sz="3200" b="1" dirty="0">
              <a:solidFill>
                <a:srgbClr val="9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38200"/>
            <a:ext cx="9448800" cy="5638800"/>
          </a:xfrm>
        </p:spPr>
        <p:txBody>
          <a:bodyPr/>
          <a:lstStyle/>
          <a:p>
            <a:pPr>
              <a:buNone/>
            </a:pPr>
            <a:endPara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Награждены знаком «За особые успехи в учении»: </a:t>
            </a:r>
          </a:p>
          <a:p>
            <a:pPr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Власова Майя,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олозова Анастасия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Награждены знаком Губернатора Санкт-Петербурга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 особые успехи в обучении»:</a:t>
            </a:r>
          </a:p>
          <a:p>
            <a:pPr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Жидков Никита,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пытев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</a:t>
            </a:r>
          </a:p>
          <a:p>
            <a:pPr>
              <a:buNone/>
            </a:pPr>
            <a:endParaRPr lang="ru-RU" sz="1800" b="1" dirty="0" smtClean="0">
              <a:solidFill>
                <a:srgbClr val="A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800" b="1" dirty="0">
              <a:solidFill>
                <a:srgbClr val="A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225129"/>
            <a:ext cx="3038476" cy="2209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657600"/>
            <a:ext cx="3276600" cy="22910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20822"/>
            <a:ext cx="3348567" cy="2308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38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опыт работы ГБОУ гимназии №406 </a:t>
            </a:r>
            <a:br>
              <a:rPr lang="ru-RU" sz="20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066800"/>
            <a:ext cx="4238334" cy="534508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81200"/>
            <a:ext cx="2133600" cy="2323476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47636754"/>
              </p:ext>
            </p:extLst>
          </p:nvPr>
        </p:nvGraphicFramePr>
        <p:xfrm>
          <a:off x="457200" y="4571999"/>
          <a:ext cx="3505200" cy="1992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5389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Проектно-исследовательская деятельность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62400" y="1590186"/>
            <a:ext cx="5715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Научно-практическая конференция </a:t>
            </a:r>
            <a:r>
              <a:rPr lang="ru-RU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Царскосельские</a:t>
            </a:r>
            <a:r>
              <a:rPr lang="ru-RU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старты»</a:t>
            </a:r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Исследовательская конференция</a:t>
            </a:r>
            <a:r>
              <a:rPr lang="ru-RU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ладших школьников </a:t>
            </a:r>
          </a:p>
          <a:p>
            <a:pPr algn="ctr"/>
            <a:r>
              <a:rPr lang="ru-RU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«В </a:t>
            </a:r>
            <a:r>
              <a:rPr lang="ru-RU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науку первые шаги»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575432"/>
            <a:ext cx="1981200" cy="203572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627256"/>
            <a:ext cx="3359150" cy="251936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944161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4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90600" y="457200"/>
            <a:ext cx="8229600" cy="685800"/>
          </a:xfrm>
        </p:spPr>
        <p:txBody>
          <a:bodyPr/>
          <a:lstStyle/>
          <a:p>
            <a:r>
              <a:rPr lang="ru-RU" sz="24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человеке солнце. </a:t>
            </a:r>
            <a:r>
              <a:rPr lang="ru-RU" sz="2400" b="1" i="1" dirty="0" smtClean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24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дайте ему светить. </a:t>
            </a:r>
            <a:r>
              <a:rPr lang="ru-RU" sz="2400" b="1" dirty="0" smtClean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  <a:r>
              <a:rPr lang="ru-RU" sz="2400" dirty="0" smtClean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Сократ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876800"/>
            <a:ext cx="2057400" cy="1791357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4114800" cy="2895600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828800"/>
            <a:ext cx="3886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9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8382000" cy="72072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Международное сотрудничество</a:t>
            </a:r>
          </a:p>
        </p:txBody>
      </p:sp>
      <p:pic>
        <p:nvPicPr>
          <p:cNvPr id="7" name="Picture 6" descr="Wappen_Zerb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400" y="491019"/>
            <a:ext cx="1077023" cy="11839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84954"/>
            <a:ext cx="4267200" cy="29184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11762"/>
            <a:ext cx="3352800" cy="4191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1999" y="4307262"/>
            <a:ext cx="42012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Гимназия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Францисцеум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Цербст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Германия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1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1905000"/>
          </a:xfrm>
        </p:spPr>
        <p:txBody>
          <a:bodyPr/>
          <a:lstStyle/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Финансово-экономическая деятельность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 за 2016 год исполнен на 100%.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выделены ассигнования на выполнение ГЗ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сумме  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84 686 700,00 руб.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,в том числе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</a:br>
            <a:endParaRPr lang="ru-RU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977373"/>
              </p:ext>
            </p:extLst>
          </p:nvPr>
        </p:nvGraphicFramePr>
        <p:xfrm>
          <a:off x="762000" y="2232678"/>
          <a:ext cx="8153400" cy="3466774"/>
        </p:xfrm>
        <a:graphic>
          <a:graphicData uri="http://schemas.openxmlformats.org/drawingml/2006/table">
            <a:tbl>
              <a:tblPr/>
              <a:tblGrid>
                <a:gridCol w="5906362"/>
                <a:gridCol w="2247038"/>
              </a:tblGrid>
              <a:tr h="337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66580" marR="66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руб.</a:t>
                      </a:r>
                    </a:p>
                  </a:txBody>
                  <a:tcPr marL="66580" marR="66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7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общеобразовательных школ</a:t>
                      </a:r>
                    </a:p>
                  </a:txBody>
                  <a:tcPr marL="66580" marR="66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76 643 400</a:t>
                      </a:r>
                    </a:p>
                  </a:txBody>
                  <a:tcPr marL="66580" marR="66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43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реализацию мер социальной поддержки отдельных категорий граждан по предоставлению на льготной основе питания </a:t>
                      </a:r>
                    </a:p>
                  </a:txBody>
                  <a:tcPr marL="66580" marR="66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3 015 000</a:t>
                      </a:r>
                    </a:p>
                  </a:txBody>
                  <a:tcPr marL="66580" marR="66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31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реализацию мер социальной поддержки работников государственных образовательных учреждений</a:t>
                      </a:r>
                    </a:p>
                  </a:txBody>
                  <a:tcPr marL="66580" marR="66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449 000</a:t>
                      </a:r>
                    </a:p>
                  </a:txBody>
                  <a:tcPr marL="66580" marR="66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62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учебных изданий</a:t>
                      </a:r>
                    </a:p>
                  </a:txBody>
                  <a:tcPr marL="66580" marR="66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521 100</a:t>
                      </a:r>
                    </a:p>
                  </a:txBody>
                  <a:tcPr marL="66580" marR="66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76200"/>
            <a:ext cx="5486400" cy="6629400"/>
          </a:xfrm>
        </p:spPr>
        <p:txBody>
          <a:bodyPr/>
          <a:lstStyle/>
          <a:p>
            <a:pPr algn="just"/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Поздравляю всех учеников, коллег и родителей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началом нового учебного года!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постигайте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науки, раскрывайте свои таланты, цените то, что у вас есть.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обучаетесь в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гимназии, которая в 2016 году вошла в ТОП 500 лучших учреждений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входит в рейтинг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по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высоким образовательным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достижениям.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нас работают самые талантливые и мудрые учителя, которые готовят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100-бальников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ЕГЭ, победителей и призеров Всероссийской олимпиады школьников.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 царит атмосфера уважения,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добра и высокого  профессионализма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Выпускникам гимназии я хочу пожелать успехов в достижении целей. Помните Маленького принца? Он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хотел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знать, зачем звезды светятся.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«Наверно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затем, чтобы рано или поздно каждый мог вновь отыскать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свою»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желаю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отыскать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звезду удачи,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будет вам сопутствовать на завершающем этапе школьной жизни.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в новом учебном году оправдаются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ожидания, воплотятся в жизнь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намеченные планы. Всем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крепкого здоровья, успехов, победной высоты!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C006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09600"/>
            <a:ext cx="2628899" cy="172859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895600"/>
            <a:ext cx="3276600" cy="3101465"/>
          </a:xfrm>
        </p:spPr>
      </p:pic>
    </p:spTree>
    <p:extLst>
      <p:ext uri="{BB962C8B-B14F-4D97-AF65-F5344CB8AC3E}">
        <p14:creationId xmlns:p14="http://schemas.microsoft.com/office/powerpoint/2010/main" val="21114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5638800" cy="487362"/>
          </a:xfrm>
          <a:solidFill>
            <a:srgbClr val="FEF1E6"/>
          </a:solidFill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Педагогические достижения 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30470321"/>
              </p:ext>
            </p:extLst>
          </p:nvPr>
        </p:nvGraphicFramePr>
        <p:xfrm>
          <a:off x="589091" y="838201"/>
          <a:ext cx="7869109" cy="5913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0232"/>
                <a:gridCol w="3878877"/>
              </a:tblGrid>
              <a:tr h="3412937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 «За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гуманизацию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школы» вручен: </a:t>
                      </a:r>
                    </a:p>
                    <a:p>
                      <a:pPr algn="ctr"/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Сибакина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С.В.,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директора, </a:t>
                      </a:r>
                    </a:p>
                    <a:p>
                      <a:pPr algn="ctr"/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Седова И.И.,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физики </a:t>
                      </a:r>
                      <a:endParaRPr lang="ru-RU" sz="1400" dirty="0"/>
                    </a:p>
                  </a:txBody>
                  <a:tcPr>
                    <a:solidFill>
                      <a:srgbClr val="FEF1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Васильева Я.А.,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истории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обществознания-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во Всероссийском конкурсе педагогического мастерства по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Северо- Западному Федерального Округа «История в школе: традиции и инновации»</a:t>
                      </a:r>
                    </a:p>
                  </a:txBody>
                  <a:tcPr>
                    <a:solidFill>
                      <a:srgbClr val="FEF1E6"/>
                    </a:solidFill>
                  </a:tcPr>
                </a:tc>
              </a:tr>
              <a:tr h="2378262">
                <a:tc>
                  <a:txBody>
                    <a:bodyPr/>
                    <a:lstStyle/>
                    <a:p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Шишигина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О.В.,                                                           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лучший классный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Санкт-Петербурга </a:t>
                      </a:r>
                    </a:p>
                    <a:p>
                      <a:r>
                        <a:rPr lang="ru-RU" dirty="0" smtClean="0"/>
                        <a:t> 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>
                    <a:solidFill>
                      <a:srgbClr val="FEF1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Нестерова Т.В., 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победитель городского 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конкурса учителей 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физической культуры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EF1E6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47"/>
          <a:stretch/>
        </p:blipFill>
        <p:spPr>
          <a:xfrm>
            <a:off x="990600" y="1065974"/>
            <a:ext cx="3276600" cy="2138547"/>
          </a:xfrm>
          <a:prstGeom prst="rect">
            <a:avLst/>
          </a:prstGeom>
          <a:solidFill>
            <a:srgbClr val="FEF1E6"/>
          </a:solidFill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065975"/>
            <a:ext cx="1701128" cy="21385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92" y="914400"/>
            <a:ext cx="803015" cy="11271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529667"/>
            <a:ext cx="1447800" cy="1957705"/>
          </a:xfrm>
          <a:prstGeom prst="rect">
            <a:avLst/>
          </a:prstGeom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495800"/>
            <a:ext cx="1527968" cy="199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3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638800" cy="48736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Педагогические достижения 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95300" y="914400"/>
            <a:ext cx="3962400" cy="5257800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Яковлевна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Ерёмина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Указом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Российской Федерации В.В. Путина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награждена Медалью Пушкина за заслуги в области просвещения, гуманитарных наук и </a:t>
            </a:r>
            <a:r>
              <a:rPr lang="ru-RU" sz="1400" dirty="0" smtClean="0"/>
              <a:t>литературы</a:t>
            </a:r>
            <a:endParaRPr lang="ru-RU" sz="14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626102" y="914400"/>
            <a:ext cx="3962400" cy="568113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Сибакина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Валентиновна и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Сибакина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Алексеевна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 победителями Всероссийского конкурса педагогических династий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«Чтоб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распалась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2285998"/>
            <a:ext cx="2868195" cy="4057651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853" y="2211916"/>
            <a:ext cx="3004897" cy="413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70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743200" y="152400"/>
            <a:ext cx="6553200" cy="1066800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C0066"/>
                </a:solidFill>
                <a:effectLst/>
                <a:latin typeface="Times New Roman" pitchFamily="18" charset="0"/>
                <a:cs typeface="Times New Roman" pitchFamily="18" charset="0"/>
              </a:rPr>
              <a:t>Общие сведения </a:t>
            </a:r>
            <a:br>
              <a:rPr lang="ru-RU" sz="2800" b="1" dirty="0" smtClean="0">
                <a:solidFill>
                  <a:srgbClr val="CC00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C0066"/>
                </a:solidFill>
                <a:effectLst/>
                <a:latin typeface="Times New Roman" pitchFamily="18" charset="0"/>
                <a:cs typeface="Times New Roman" pitchFamily="18" charset="0"/>
              </a:rPr>
              <a:t>о количестве обучающихся</a:t>
            </a:r>
          </a:p>
        </p:txBody>
      </p:sp>
      <p:graphicFrame>
        <p:nvGraphicFramePr>
          <p:cNvPr id="39014" name="Group 102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2475934680"/>
              </p:ext>
            </p:extLst>
          </p:nvPr>
        </p:nvGraphicFramePr>
        <p:xfrm>
          <a:off x="2667000" y="1371600"/>
          <a:ext cx="6705600" cy="3810000"/>
        </p:xfrm>
        <a:graphic>
          <a:graphicData uri="http://schemas.openxmlformats.org/drawingml/2006/table">
            <a:tbl>
              <a:tblPr/>
              <a:tblGrid>
                <a:gridCol w="3356514"/>
                <a:gridCol w="1560926"/>
                <a:gridCol w="1788160"/>
              </a:tblGrid>
              <a:tr h="11332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Уровни обучения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классов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учащихся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701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уровень (1-4 классы)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407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8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 уровень (5-9 классы)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492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8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 уровень (10-11классы)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8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Всего: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1058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cap="none" dirty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Итоги успеваемости </a:t>
            </a:r>
            <a:r>
              <a:rPr lang="ru-RU" sz="2800" b="1" cap="none" dirty="0" smtClean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cap="none" dirty="0" smtClean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none" dirty="0" smtClean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 в 2016-2017 учебном году</a:t>
            </a:r>
            <a:endParaRPr lang="ru-RU" sz="28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40978675"/>
              </p:ext>
            </p:extLst>
          </p:nvPr>
        </p:nvGraphicFramePr>
        <p:xfrm>
          <a:off x="495300" y="1841763"/>
          <a:ext cx="8267700" cy="37206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1541"/>
                <a:gridCol w="421264"/>
                <a:gridCol w="420756"/>
                <a:gridCol w="392807"/>
                <a:gridCol w="431936"/>
                <a:gridCol w="504094"/>
                <a:gridCol w="432444"/>
                <a:gridCol w="431936"/>
                <a:gridCol w="432444"/>
                <a:gridCol w="431936"/>
                <a:gridCol w="432444"/>
                <a:gridCol w="504094"/>
                <a:gridCol w="360285"/>
                <a:gridCol w="431936"/>
                <a:gridCol w="688183"/>
                <a:gridCol w="609600"/>
              </a:tblGrid>
              <a:tr h="19816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81" marR="5488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1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Классы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02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81" marR="5488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1-4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5-9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10-11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>
                    <a:solidFill>
                      <a:srgbClr val="F37593"/>
                    </a:solidFill>
                  </a:tcPr>
                </a:tc>
              </a:tr>
              <a:tr h="540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учащихся на 31.05.2017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81" marR="5488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407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492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1058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>
                    <a:solidFill>
                      <a:srgbClr val="F37593"/>
                    </a:solidFill>
                  </a:tcPr>
                </a:tc>
              </a:tr>
              <a:tr h="198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Отличники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81" marR="5488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>
                    <a:solidFill>
                      <a:srgbClr val="F37593"/>
                    </a:solidFill>
                  </a:tcPr>
                </a:tc>
              </a:tr>
              <a:tr h="198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4 и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81" marR="5488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179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230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472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>
                    <a:solidFill>
                      <a:srgbClr val="F37593"/>
                    </a:solidFill>
                  </a:tcPr>
                </a:tc>
              </a:tr>
              <a:tr h="198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одной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81" marR="5488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>
                    <a:solidFill>
                      <a:srgbClr val="F37593"/>
                    </a:solidFill>
                  </a:tcPr>
                </a:tc>
              </a:tr>
              <a:tr h="589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Качественная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параллелям,%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81" marR="5488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>
                    <a:solidFill>
                      <a:srgbClr val="F37593"/>
                    </a:solidFill>
                  </a:tcPr>
                </a:tc>
              </a:tr>
              <a:tr h="198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81" marR="5488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1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Качественная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81" marR="5488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1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61%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81" marR="5488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94565"/>
            <a:ext cx="2487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31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6908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результатов ОГЭ </a:t>
            </a:r>
            <a:br>
              <a:rPr lang="ru-RU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гимназии №406 </a:t>
            </a:r>
            <a:endParaRPr lang="ru-RU" sz="24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867757"/>
              </p:ext>
            </p:extLst>
          </p:nvPr>
        </p:nvGraphicFramePr>
        <p:xfrm>
          <a:off x="1828798" y="1219199"/>
          <a:ext cx="6934201" cy="1447802"/>
        </p:xfrm>
        <a:graphic>
          <a:graphicData uri="http://schemas.openxmlformats.org/drawingml/2006/table">
            <a:tbl>
              <a:tblPr/>
              <a:tblGrid>
                <a:gridCol w="534160"/>
                <a:gridCol w="751782"/>
                <a:gridCol w="692433"/>
                <a:gridCol w="692433"/>
                <a:gridCol w="672647"/>
                <a:gridCol w="731997"/>
                <a:gridCol w="697375"/>
                <a:gridCol w="697375"/>
                <a:gridCol w="771566"/>
                <a:gridCol w="692433"/>
              </a:tblGrid>
              <a:tr h="7239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МАТ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РУС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АНГ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ГЕО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ИНФ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ИСТ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ЛИТ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ОБЩ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ФИЗ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9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7-11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270976"/>
              </p:ext>
            </p:extLst>
          </p:nvPr>
        </p:nvGraphicFramePr>
        <p:xfrm>
          <a:off x="1828800" y="2895601"/>
          <a:ext cx="6934200" cy="1111658"/>
        </p:xfrm>
        <a:graphic>
          <a:graphicData uri="http://schemas.openxmlformats.org/drawingml/2006/table">
            <a:tbl>
              <a:tblPr/>
              <a:tblGrid>
                <a:gridCol w="886932"/>
                <a:gridCol w="1854496"/>
                <a:gridCol w="2261730"/>
                <a:gridCol w="1931042"/>
              </a:tblGrid>
              <a:tr h="53519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Кол-во</a:t>
                      </a:r>
                    </a:p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уч-ся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Сдали ОГЭ на три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оценки "5"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Сдали ОГЭ на четыре оценки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"5"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от всех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учащихся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53160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103</a:t>
                      </a:r>
                    </a:p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25,2%</a:t>
                      </a:r>
                    </a:p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45" y="304800"/>
            <a:ext cx="1200249" cy="60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114800"/>
            <a:ext cx="3845775" cy="255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6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562600" cy="609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результатов ЕГЭ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62763066"/>
              </p:ext>
            </p:extLst>
          </p:nvPr>
        </p:nvGraphicFramePr>
        <p:xfrm>
          <a:off x="914400" y="1447801"/>
          <a:ext cx="7238998" cy="16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/>
                <a:gridCol w="609600"/>
                <a:gridCol w="685800"/>
                <a:gridCol w="821242"/>
                <a:gridCol w="550358"/>
                <a:gridCol w="533400"/>
                <a:gridCol w="609600"/>
                <a:gridCol w="609600"/>
                <a:gridCol w="609600"/>
                <a:gridCol w="533400"/>
                <a:gridCol w="533400"/>
                <a:gridCol w="533398"/>
              </a:tblGrid>
              <a:tr h="838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ОУ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база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профиль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ХИМ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CCCC"/>
                    </a:solidFill>
                  </a:tcPr>
                </a:tc>
              </a:tr>
              <a:tr h="7612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406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399" y="457200"/>
            <a:ext cx="1375719" cy="6995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4191000"/>
            <a:ext cx="3388976" cy="226695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792" y="3657600"/>
            <a:ext cx="3965308" cy="2266950"/>
          </a:xfrm>
          <a:prstGeom prst="rect">
            <a:avLst/>
          </a:prstGeom>
          <a:effectLst>
            <a:softEdge rad="3302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304800"/>
            <a:ext cx="5334000" cy="1066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</a:t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ЕГЭ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54073193"/>
              </p:ext>
            </p:extLst>
          </p:nvPr>
        </p:nvGraphicFramePr>
        <p:xfrm>
          <a:off x="685800" y="1600200"/>
          <a:ext cx="72390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576"/>
                <a:gridCol w="1269492"/>
                <a:gridCol w="1418844"/>
                <a:gridCol w="1269492"/>
                <a:gridCol w="13395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</a:t>
                      </a:r>
                      <a:endParaRPr lang="ru-RU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74,92</a:t>
                      </a: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76,34</a:t>
                      </a: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72,37</a:t>
                      </a: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база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4,52</a:t>
                      </a: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4,62</a:t>
                      </a: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4,38</a:t>
                      </a: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54,77</a:t>
                      </a: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56,72</a:t>
                      </a: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50,16</a:t>
                      </a: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82,81</a:t>
                      </a: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74,27</a:t>
                      </a: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75,52</a:t>
                      </a: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76,30</a:t>
                      </a: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63,50</a:t>
                      </a: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68,00</a:t>
                      </a: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75,83</a:t>
                      </a: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66,33</a:t>
                      </a: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59,00</a:t>
                      </a: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63,69</a:t>
                      </a: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62,87</a:t>
                      </a: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64,47</a:t>
                      </a: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60,73</a:t>
                      </a: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58,29</a:t>
                      </a: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55,14</a:t>
                      </a: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6934200" y="2057400"/>
            <a:ext cx="3810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6858000" y="3352800"/>
            <a:ext cx="533400" cy="1752600"/>
          </a:xfrm>
          <a:prstGeom prst="upArrow">
            <a:avLst/>
          </a:prstGeom>
          <a:solidFill>
            <a:srgbClr val="E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t" hangingPunct="1"/>
            <a:endParaRPr lang="ru-RU" dirty="0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12241"/>
            <a:ext cx="1375719" cy="69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3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5181600" cy="2590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баллов по литературе</a:t>
            </a:r>
            <a:b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Шанцына</a:t>
            </a: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Кристина, </a:t>
            </a:r>
            <a:b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11 «В» класса</a:t>
            </a:r>
            <a:b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высшей категории </a:t>
            </a:r>
            <a:r>
              <a:rPr lang="ru-RU" sz="27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Нестерчук</a:t>
            </a: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О.Н.</a:t>
            </a:r>
            <a:r>
              <a:rPr lang="ru-RU" sz="27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7" name="Объект 4"/>
          <p:cNvSpPr>
            <a:spLocks noGrp="1"/>
          </p:cNvSpPr>
          <p:nvPr>
            <p:ph sz="quarter" idx="1"/>
          </p:nvPr>
        </p:nvSpPr>
        <p:spPr>
          <a:xfrm>
            <a:off x="3352800" y="3657600"/>
            <a:ext cx="4953000" cy="2971800"/>
          </a:xfrm>
        </p:spPr>
        <p:txBody>
          <a:bodyPr>
            <a:noAutofit/>
          </a:bodyPr>
          <a:lstStyle/>
          <a:p>
            <a:pPr marL="0" indent="0" algn="ctr">
              <a:buFontTx/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баллов по истории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Шпытев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Александр, 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«В» класса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высшей категории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Кобзева Н.Д.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714796"/>
            <a:ext cx="2123440" cy="16764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33" y="3810000"/>
            <a:ext cx="2057400" cy="1704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9116</TotalTime>
  <Words>721</Words>
  <Application>Microsoft Office PowerPoint</Application>
  <PresentationFormat>Лист A4 (210x297 мм)</PresentationFormat>
  <Paragraphs>349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Century Schoolbook</vt:lpstr>
      <vt:lpstr>Times New Roman</vt:lpstr>
      <vt:lpstr>Verdana</vt:lpstr>
      <vt:lpstr>Wingdings</vt:lpstr>
      <vt:lpstr>Wingdings 2</vt:lpstr>
      <vt:lpstr>2_Тема Office</vt:lpstr>
      <vt:lpstr>Эркер</vt:lpstr>
      <vt:lpstr>     Публичный доклад  о деятельности  педагогического коллектива  ГБОУ гимназии № 406  по итогам 2016-2017 учебного года  Принят на педагогическом совете от 29.08.2017 года,  протокол №1 </vt:lpstr>
      <vt:lpstr>Педагогические достижения </vt:lpstr>
      <vt:lpstr>Педагогические достижения </vt:lpstr>
      <vt:lpstr>Общие сведения  о количестве обучающихся</vt:lpstr>
      <vt:lpstr>Итоги успеваемости  обучающихся в 2016-2017 учебном году</vt:lpstr>
      <vt:lpstr>Рейтинг результатов ОГЭ  ГБОУ гимназии №406 </vt:lpstr>
      <vt:lpstr>Рейтинг результатов ЕГЭ</vt:lpstr>
      <vt:lpstr>Динамика  результатов ЕГЭ</vt:lpstr>
      <vt:lpstr> 100 баллов по литературе Шанцына Кристина,  ученица 11 «В» класса  учитель высшей категории Нестерчук О.Н. </vt:lpstr>
      <vt:lpstr>ОУ Пушкинского района, выпускники которых получили 100 баллов по ЕГЭ</vt:lpstr>
      <vt:lpstr>Победители и призёры Всероссийской олимпиады школьников</vt:lpstr>
      <vt:lpstr>Радуемся, гордимся, поздравляем!</vt:lpstr>
      <vt:lpstr>Инновационный опыт работы ГБОУ гимназии №406  </vt:lpstr>
      <vt:lpstr>Проектно-исследовательская деятельность</vt:lpstr>
      <vt:lpstr>В каждом человеке солнце. Только дайте ему светить.                                                                                  Сократ</vt:lpstr>
      <vt:lpstr>Международное сотрудничество</vt:lpstr>
      <vt:lpstr> Финансово-экономическая деятельность Бюджет за 2016 год исполнен на 100%.  В 2016 году выделены ассигнования на выполнение ГЗ в сумме  84 686 700,00 руб. ,в том числе: </vt:lpstr>
      <vt:lpstr>     Поздравляю всех учеников, коллег и родителей  с началом нового учебного года!  Ребята, постигайте науки, раскрывайте свои таланты, цените то, что у вас есть. Вы обучаетесь в  гимназии, которая в 2016 году вошла в ТОП 500 лучших учреждений РФ и входит в рейтинг Санкт-Петербурга по высоким образовательным достижениям. У нас работают самые талантливые и мудрые учителя, которые готовят 100-бальников по ЕГЭ, победителей и призеров Всероссийской олимпиады школьников.  У нас царит атмосфера уважения,  добра и высокого  профессионализма.  Выпускникам гимназии я хочу пожелать успехов в достижении целей. Помните Маленького принца? Он хотел знать, зачем звезды светятся. «Наверно, затем, чтобы рано или поздно каждый мог вновь отыскать свою». Я желаю каждому отыскать свою звезду удачи, которая будет вам сопутствовать на завершающем этапе школьной жизни.  Пусть в новом учебном году оправдаются наши ожидания, воплотятся в жизнь намеченные планы. Всем крепкого здоровья, успехов, победной высоты!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учитель</dc:creator>
  <cp:lastModifiedBy>Валюша</cp:lastModifiedBy>
  <cp:revision>616</cp:revision>
  <cp:lastPrinted>2016-09-15T17:22:47Z</cp:lastPrinted>
  <dcterms:created xsi:type="dcterms:W3CDTF">1601-01-01T00:00:00Z</dcterms:created>
  <dcterms:modified xsi:type="dcterms:W3CDTF">2017-09-06T18:23:08Z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